
<file path=[Content_Types].xml><?xml version="1.0" encoding="utf-8"?>
<Types xmlns="http://schemas.openxmlformats.org/package/2006/content-types">
  <Default Extension="jpeg" ContentType="image/jpe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Lst>
  <p:notesMasterIdLst>
    <p:notesMasterId r:id="rId12"/>
  </p:notesMasterIdLst>
  <p:sldIdLst>
    <p:sldId id="333" r:id="rId5"/>
    <p:sldId id="334" r:id="rId6"/>
    <p:sldId id="308" r:id="rId7"/>
    <p:sldId id="269" r:id="rId8"/>
    <p:sldId id="261" r:id="rId9"/>
    <p:sldId id="300" r:id="rId10"/>
    <p:sldId id="307" r:id="rId11"/>
    <p:sldId id="309" r:id="rId13"/>
    <p:sldId id="311" r:id="rId14"/>
    <p:sldId id="295" r:id="rId15"/>
    <p:sldId id="310" r:id="rId16"/>
    <p:sldId id="296" r:id="rId17"/>
    <p:sldId id="312" r:id="rId18"/>
    <p:sldId id="298" r:id="rId19"/>
    <p:sldId id="302" r:id="rId20"/>
    <p:sldId id="288" r:id="rId21"/>
    <p:sldId id="289" r:id="rId22"/>
    <p:sldId id="287" r:id="rId23"/>
    <p:sldId id="290" r:id="rId24"/>
    <p:sldId id="292" r:id="rId25"/>
    <p:sldId id="306" r:id="rId26"/>
    <p:sldId id="304" r:id="rId27"/>
    <p:sldId id="305" r:id="rId28"/>
    <p:sldId id="335" r:id="rId29"/>
    <p:sldId id="301" r:id="rId30"/>
    <p:sldId id="359" r:id="rId31"/>
    <p:sldId id="360" r:id="rId32"/>
    <p:sldId id="361" r:id="rId33"/>
    <p:sldId id="362" r:id="rId34"/>
    <p:sldId id="363" r:id="rId35"/>
    <p:sldId id="364" r:id="rId3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660033"/>
    <a:srgbClr val="FF0000"/>
    <a:srgbClr val="003300"/>
    <a:srgbClr val="0000CC"/>
    <a:srgbClr val="3333FF"/>
    <a:srgbClr val="0000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666"/>
    <p:restoredTop sz="94660"/>
  </p:normalViewPr>
  <p:slideViewPr>
    <p:cSldViewPr showGuides="1">
      <p:cViewPr varScale="1">
        <p:scale>
          <a:sx n="71" d="100"/>
          <a:sy n="71" d="100"/>
        </p:scale>
        <p:origin x="-130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9154" name="页眉占位符 4915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49155" name="日期占位符 4915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2052" name="幻灯片图像占位符 49155"/>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49156"/>
          <p:cNvSpPr>
            <a:spLocks noGrp="1"/>
          </p:cNvSpPr>
          <p:nvPr>
            <p:ph type="body" sz="quarter"/>
          </p:nvPr>
        </p:nvSpPr>
        <p:spPr>
          <a:xfrm>
            <a:off x="685800" y="4343400"/>
            <a:ext cx="5486400" cy="4114800"/>
          </a:xfrm>
          <a:prstGeom prst="rect">
            <a:avLst/>
          </a:prstGeom>
          <a:noFill/>
          <a:ln w="9525">
            <a:noFill/>
          </a:ln>
        </p:spPr>
        <p:txBody>
          <a:bodyPr anchor="t"/>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49158" name="页脚占位符 4915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49159" name="灯片编号占位符 4915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b="1" dirty="0">
                <a:solidFill>
                  <a:srgbClr val="0000CC"/>
                </a:solidFill>
                <a:latin typeface="宋体" panose="02010600030101010101" pitchFamily="2" charset="-122"/>
                <a:cs typeface="+mn-cs"/>
                <a:sym typeface="+mn-ea"/>
              </a:rPr>
              <a:t>《</a:t>
            </a:r>
            <a:r>
              <a:rPr lang="zh-CN" altLang="en-US" b="1" dirty="0">
                <a:solidFill>
                  <a:srgbClr val="0000CC"/>
                </a:solidFill>
                <a:latin typeface="宋体" panose="02010600030101010101" pitchFamily="2" charset="-122"/>
                <a:cs typeface="+mn-cs"/>
                <a:sym typeface="+mn-ea"/>
              </a:rPr>
              <a:t>新唐书</a:t>
            </a:r>
            <a:r>
              <a:rPr lang="en-US" altLang="zh-CN" b="1" dirty="0">
                <a:solidFill>
                  <a:srgbClr val="0000CC"/>
                </a:solidFill>
                <a:latin typeface="宋体" panose="02010600030101010101" pitchFamily="2" charset="-122"/>
                <a:cs typeface="+mn-cs"/>
                <a:sym typeface="+mn-ea"/>
              </a:rPr>
              <a:t>·</a:t>
            </a:r>
            <a:r>
              <a:rPr lang="zh-CN" altLang="en-US" b="1" dirty="0">
                <a:solidFill>
                  <a:srgbClr val="0000CC"/>
                </a:solidFill>
                <a:latin typeface="宋体" panose="02010600030101010101" pitchFamily="2" charset="-122"/>
                <a:cs typeface="+mn-cs"/>
                <a:sym typeface="+mn-ea"/>
              </a:rPr>
              <a:t>礼乐志</a:t>
            </a:r>
            <a:r>
              <a:rPr lang="en-US" altLang="zh-CN" b="1" dirty="0">
                <a:solidFill>
                  <a:srgbClr val="0000CC"/>
                </a:solidFill>
                <a:latin typeface="宋体" panose="02010600030101010101" pitchFamily="2" charset="-122"/>
                <a:cs typeface="+mn-cs"/>
                <a:sym typeface="+mn-ea"/>
              </a:rPr>
              <a:t>》</a:t>
            </a:r>
            <a:r>
              <a:rPr lang="zh-CN" altLang="en-US" b="1" dirty="0">
                <a:solidFill>
                  <a:srgbClr val="0000CC"/>
                </a:solidFill>
                <a:latin typeface="宋体" panose="02010600030101010101" pitchFamily="2" charset="-122"/>
                <a:cs typeface="+mn-cs"/>
                <a:sym typeface="+mn-ea"/>
              </a:rPr>
              <a:t>载：“玄宗既知音律，又酷爱法曲，选坐部伎子弟三百，教于梨园。声有误者，帝必觉而正之，号皇帝梨园弟子。”由此可知梨园为唐代玄宗时宫廷所设的训练乐工的机构。梨园的主要职责是训练乐器演奏人员与专司礼乐的太常寺和充任串演歌舞散乐的内外教坊鼎足而三。后世遂将戏曲界习称为梨园界或梨园行，戏曲演员称为梨园弟子。</a:t>
            </a:r>
            <a:r>
              <a:rPr lang="zh-CN" altLang="en-US" b="1" dirty="0">
                <a:solidFill>
                  <a:srgbClr val="0000CC"/>
                </a:solidFill>
                <a:effectLst>
                  <a:outerShdw blurRad="38100" dist="38100" dir="2700000">
                    <a:srgbClr val="C0C0C0"/>
                  </a:outerShdw>
                </a:effectLst>
                <a:cs typeface="+mn-cs"/>
                <a:sym typeface="+mn-ea"/>
              </a:rPr>
              <a:t> </a:t>
            </a:r>
            <a:endParaRPr lang="zh-CN" altLang="en-US" noProof="1" dirty="0">
              <a:latin typeface="Arial" panose="020B0604020202020204" pitchFamily="34" charset="0"/>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u="sng" dirty="0" err="1">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sym typeface="+mn-ea"/>
              </a:rPr>
              <a:t>现存最早的南戏剧本</a:t>
            </a:r>
            <a:r>
              <a:rPr lang="en-US" altLang="zh-CN" b="1" u="sng"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sym typeface="+mn-ea"/>
              </a:rPr>
              <a:t>《</a:t>
            </a:r>
            <a:r>
              <a:rPr lang="zh-CN" altLang="en-US" b="1" u="sng"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sym typeface="+mn-ea"/>
              </a:rPr>
              <a:t>张协状元</a:t>
            </a:r>
            <a:r>
              <a:rPr lang="en-US" altLang="zh-CN" b="1" u="sng">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sym typeface="+mn-ea"/>
              </a:rPr>
              <a:t>》</a:t>
            </a:r>
            <a:r>
              <a:rPr lang="zh-CN" altLang="en-US" b="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sym typeface="+mn-ea"/>
              </a:rPr>
              <a:t>是一出婚变悲剧。写书生张协在考中状元后，不认结发之妻。后其妻被一高官收为义女又被许与张协，其妻对张羞辱一番后，夫妻和好。这出戏反映出当时“富易交，贵易妻”的社会现实。</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7"/>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
        <p:nvSpPr>
          <p:cNvPr id="19458" name="Rectangle 2"/>
          <p:cNvSpPr>
            <a:spLocks noGrp="1" noRot="1" noChangeAspect="1" noTextEdit="1"/>
          </p:cNvSpPr>
          <p:nvPr>
            <p:ph type="sldImg"/>
          </p:nvPr>
        </p:nvSpPr>
        <p:spPr/>
      </p:sp>
      <p:sp>
        <p:nvSpPr>
          <p:cNvPr id="19459" name="Rectangle 3"/>
          <p:cNvSpPr>
            <a:spLocks noGrp="1"/>
          </p:cNvSpPr>
          <p:nvPr>
            <p:ph type="body"/>
          </p:nvPr>
        </p:nvSpPr>
        <p:spPr/>
        <p:txBody>
          <a:bodyPr vert="horz" wrap="square" lIns="91440" tIns="45720" rIns="91440" bIns="45720" anchor="t"/>
          <a:p>
            <a:pPr lvl="0" indent="0"/>
            <a:r>
              <a:rPr lang="zh-CN" altLang="en-US" b="1" dirty="0">
                <a:latin typeface="黑体" panose="02010609060101010101" charset="-122"/>
                <a:ea typeface="黑体" panose="02010609060101010101" charset="-122"/>
                <a:sym typeface="+mn-ea"/>
              </a:rPr>
              <a:t>自左至右：郝兰田（</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行路训子</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康氏）；张胜奎（</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一捧雪</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莫成）；梅巧玲（</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雁门关</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萧太后）；刘赶三（</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探亲家</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乡下妈妈）；余紫云（</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彩楼配</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王宝钏）；</a:t>
            </a:r>
            <a:r>
              <a:rPr lang="zh-CN" altLang="en-US" b="1" dirty="0">
                <a:solidFill>
                  <a:srgbClr val="0000FF"/>
                </a:solidFill>
                <a:latin typeface="黑体" panose="02010609060101010101" charset="-122"/>
                <a:ea typeface="黑体" panose="02010609060101010101" charset="-122"/>
                <a:sym typeface="+mn-ea"/>
              </a:rPr>
              <a:t>程长庚</a:t>
            </a:r>
            <a:r>
              <a:rPr lang="zh-CN" altLang="en-US" b="1" dirty="0">
                <a:latin typeface="黑体" panose="02010609060101010101" charset="-122"/>
                <a:ea typeface="黑体" panose="02010609060101010101" charset="-122"/>
                <a:sym typeface="+mn-ea"/>
              </a:rPr>
              <a:t>（</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群英会</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鲁肃）；徐小香（</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群英会</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周瑜）；时小福（</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桑园会</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罗敷）；杨鸣玉（</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思志诚</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闵天亮）；卢胜奎（</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战北原</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诸葛亮）；朱莲芬（</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玉簪记</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陈妙常）；</a:t>
            </a:r>
            <a:r>
              <a:rPr lang="zh-CN" altLang="en-US" b="1" dirty="0">
                <a:solidFill>
                  <a:srgbClr val="0000FF"/>
                </a:solidFill>
                <a:latin typeface="黑体" panose="02010609060101010101" charset="-122"/>
                <a:ea typeface="黑体" panose="02010609060101010101" charset="-122"/>
                <a:sym typeface="+mn-ea"/>
              </a:rPr>
              <a:t>谭鑫培</a:t>
            </a:r>
            <a:r>
              <a:rPr lang="zh-CN" altLang="en-US" b="1" dirty="0">
                <a:latin typeface="黑体" panose="02010609060101010101" charset="-122"/>
                <a:ea typeface="黑体" panose="02010609060101010101" charset="-122"/>
                <a:sym typeface="+mn-ea"/>
              </a:rPr>
              <a:t>（</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恶虎村</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黄天霸）；杨月楼（</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四郎探母</a:t>
            </a:r>
            <a:r>
              <a:rPr lang="en-US" altLang="zh-CN" b="1" dirty="0">
                <a:latin typeface="黑体" panose="02010609060101010101" charset="-122"/>
                <a:ea typeface="黑体" panose="02010609060101010101" charset="-122"/>
                <a:sym typeface="+mn-ea"/>
              </a:rPr>
              <a:t>》</a:t>
            </a:r>
            <a:r>
              <a:rPr lang="zh-CN" altLang="en-US" b="1" dirty="0">
                <a:latin typeface="黑体" panose="02010609060101010101" charset="-122"/>
                <a:ea typeface="黑体" panose="02010609060101010101" charset="-122"/>
                <a:sym typeface="+mn-ea"/>
              </a:rPr>
              <a:t>杨延辉）。</a:t>
            </a:r>
            <a:endParaRPr lang="zh-CN" altLang="en-US" b="1" dirty="0">
              <a:latin typeface="黑体" panose="02010609060101010101" charset="-122"/>
              <a:ea typeface="黑体" panose="02010609060101010101" charset="-122"/>
            </a:endParaRPr>
          </a:p>
          <a:p>
            <a:pPr lvl="0" indent="0"/>
            <a:endParaRPr lang="zh-CN" altLang="zh-CN" dirty="0"/>
          </a:p>
        </p:txBody>
      </p:sp>
      <p:sp>
        <p:nvSpPr>
          <p:cNvPr id="19460"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3375"/>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4" Type="http://schemas.openxmlformats.org/officeDocument/2006/relationships/theme" Target="../theme/theme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chemeClr val="bg1"/>
            </a:gs>
            <a:gs pos="100000">
              <a:srgbClr val="99CCFF"/>
            </a:gs>
          </a:gsLst>
          <a:lin ang="5400000" scaled="1"/>
          <a:tileRect/>
        </a:gra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chemeClr val="bg1"/>
            </a:gs>
            <a:gs pos="100000">
              <a:srgbClr val="99CCFF"/>
            </a:gs>
          </a:gsLst>
          <a:lin ang="5400000" scaled="1"/>
          <a:tileRect/>
        </a:gra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050"/>
            </a:lvl1pPr>
          </a:lstStyle>
          <a:p>
            <a:pPr lvl="0"/>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05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05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sldNum="0" hdr="0" ftr="0" dt="0"/>
  <p:txStyles>
    <p:titleStyle>
      <a:lvl1pPr marL="0" lvl="0" indent="0" algn="ctr" defTabSz="685800" rtl="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rtl="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rtl="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rtl="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rtl="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057400" lvl="6"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300" lvl="7"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200" lvl="8" indent="0" algn="l" defTabSz="6858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5" Type="http://schemas.openxmlformats.org/officeDocument/2006/relationships/slideLayout" Target="../slideLayouts/slideLayout7.xml"/><Relationship Id="rId24" Type="http://schemas.openxmlformats.org/officeDocument/2006/relationships/image" Target="../media/image23.png"/><Relationship Id="rId23" Type="http://schemas.openxmlformats.org/officeDocument/2006/relationships/audio" Target="../media/audio1.wav"/><Relationship Id="rId22" Type="http://schemas.openxmlformats.org/officeDocument/2006/relationships/image" Target="../media/image22.png"/><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image" Target="../media/image2.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4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9" Type="http://schemas.openxmlformats.org/officeDocument/2006/relationships/hyperlink" Target="http://baike.baidu.com/view/1348.htm" TargetMode="External"/><Relationship Id="rId8" Type="http://schemas.openxmlformats.org/officeDocument/2006/relationships/hyperlink" Target="http://baike.baidu.com/view/8334.htm" TargetMode="External"/><Relationship Id="rId7" Type="http://schemas.openxmlformats.org/officeDocument/2006/relationships/image" Target="../media/image47.png"/><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hyperlink" Target="&#38738;&#26149;&#29256;&#12298;&#29281;&#20025;&#20141;&#12299;&#20043;&#12298;&#28216;&#22253;&#12299;.wmv" TargetMode="External"/><Relationship Id="rId3" Type="http://schemas.openxmlformats.org/officeDocument/2006/relationships/image" Target="../media/image44.png"/><Relationship Id="rId2" Type="http://schemas.openxmlformats.org/officeDocument/2006/relationships/image" Target="../media/image43.png"/><Relationship Id="rId10" Type="http://schemas.openxmlformats.org/officeDocument/2006/relationships/slideLayout" Target="../slideLayouts/slideLayout7.xml"/><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hyperlink" Target="http://www.witol.com/ImageFiles/Files/2004616104835343.jpg" TargetMode="Externa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9" Type="http://schemas.openxmlformats.org/officeDocument/2006/relationships/image" Target="../media/image59.png"/><Relationship Id="rId8" Type="http://schemas.microsoft.com/office/2007/relationships/media" Target="file:///C:\Documents%20and%20Settings\Administrator\&#26700;&#38754;\&#26792;&#22253;&#26149;&#31179;\&#22899;&#36215;&#35299;.mp3" TargetMode="External"/><Relationship Id="rId7" Type="http://schemas.openxmlformats.org/officeDocument/2006/relationships/audio" Target="file:///C:\Documents%20and%20Settings\Administrator\&#26700;&#38754;\&#26792;&#22253;&#26149;&#31179;\&#22899;&#36215;&#35299;.mp3" TargetMode="Externa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0" Type="http://schemas.openxmlformats.org/officeDocument/2006/relationships/slideLayout" Target="../slideLayouts/slideLayout7.xml"/><Relationship Id="rId1" Type="http://schemas.openxmlformats.org/officeDocument/2006/relationships/image" Target="../media/image53.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image" Target="../media/image24.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hyperlink" Target="http://www.witol.com/ImageFiles/Files/2004616104651196.jpg" TargetMode="External"/><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9" Type="http://schemas.openxmlformats.org/officeDocument/2006/relationships/image" Target="../media/image80.jpeg"/><Relationship Id="rId8" Type="http://schemas.openxmlformats.org/officeDocument/2006/relationships/hyperlink" Target="http://image.baidu.com/i?ct=503316480&amp;z=&amp;tn=baiduimagedetail&amp;word=%BE%A9%BE%E7%C1%B3%C6%D7%CD%BC%C6%AC&amp;in=26188&amp;cl=2&amp;lm=-1&amp;pn=1&amp;rn=1&amp;di=44391992925&amp;ln=2000&amp;fr=&amp;fmq=&amp;ic=&amp;s=&amp;se=&amp;sme=0&amp;tab=&amp;width=&amp;height=&amp;face=&amp;is=&amp;istype=" TargetMode="External"/><Relationship Id="rId7" Type="http://schemas.openxmlformats.org/officeDocument/2006/relationships/image" Target="../media/image59.png"/><Relationship Id="rId6" Type="http://schemas.microsoft.com/office/2007/relationships/media" Target="file:///H:\10&#26792;&#22253;&#26149;&#31179;\&#35828;&#21809;&#33080;&#35889;&#21407;&#21809;.MP3" TargetMode="External"/><Relationship Id="rId5" Type="http://schemas.openxmlformats.org/officeDocument/2006/relationships/audio" Target="file:///H:\10&#26792;&#22253;&#26149;&#31179;\&#35828;&#21809;&#33080;&#35889;&#21407;&#21809;.MP3" TargetMode="External"/><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0" Type="http://schemas.openxmlformats.org/officeDocument/2006/relationships/slideLayout" Target="../slideLayouts/slideLayout7.xml"/><Relationship Id="rId1"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 Target="slide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4.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矩形​​ 1"/>
          <p:cNvSpPr/>
          <p:nvPr/>
        </p:nvSpPr>
        <p:spPr>
          <a:xfrm>
            <a:off x="0" y="857250"/>
            <a:ext cx="9144000" cy="5143500"/>
          </a:xfrm>
          <a:prstGeom prst="rect">
            <a:avLst/>
          </a:prstGeom>
          <a:solidFill>
            <a:schemeClr val="tx1"/>
          </a:solidFill>
          <a:ln w="9525">
            <a:noFill/>
          </a:ln>
        </p:spPr>
        <p:txBody>
          <a:bodyPr anchor="ctr"/>
          <a:p>
            <a:pPr algn="ctr"/>
            <a:endParaRPr lang="zh-CN" altLang="en-US" dirty="0">
              <a:solidFill>
                <a:srgbClr val="FFFFFF"/>
              </a:solidFill>
              <a:latin typeface="Calibri" panose="020F0502020204030204" pitchFamily="2" charset="0"/>
            </a:endParaRPr>
          </a:p>
        </p:txBody>
      </p:sp>
      <p:pic>
        <p:nvPicPr>
          <p:cNvPr id="3075" name="图片 10" descr="C:\Documents and Settings\Administrator\桌面\中秋材料\卷轴.png"/>
          <p:cNvPicPr>
            <a:picLocks noChangeAspect="1"/>
          </p:cNvPicPr>
          <p:nvPr/>
        </p:nvPicPr>
        <p:blipFill>
          <a:blip r:embed="rId1"/>
          <a:stretch>
            <a:fillRect/>
          </a:stretch>
        </p:blipFill>
        <p:spPr>
          <a:xfrm>
            <a:off x="176213" y="1306513"/>
            <a:ext cx="8356600" cy="4683125"/>
          </a:xfrm>
          <a:prstGeom prst="rect">
            <a:avLst/>
          </a:prstGeom>
          <a:noFill/>
          <a:ln w="9525">
            <a:noFill/>
          </a:ln>
        </p:spPr>
      </p:pic>
      <p:pic>
        <p:nvPicPr>
          <p:cNvPr id="3076" name="图片 5" descr="C:\Documents and Settings\Administrator\桌面\中秋材料\卷轴-6.png"/>
          <p:cNvPicPr>
            <a:picLocks noChangeAspect="1"/>
          </p:cNvPicPr>
          <p:nvPr/>
        </p:nvPicPr>
        <p:blipFill>
          <a:blip r:embed="rId2"/>
          <a:stretch>
            <a:fillRect/>
          </a:stretch>
        </p:blipFill>
        <p:spPr>
          <a:xfrm>
            <a:off x="1376363" y="1966913"/>
            <a:ext cx="6059487" cy="3287712"/>
          </a:xfrm>
          <a:prstGeom prst="rect">
            <a:avLst/>
          </a:prstGeom>
          <a:noFill/>
          <a:ln w="9525">
            <a:noFill/>
          </a:ln>
        </p:spPr>
      </p:pic>
      <p:pic>
        <p:nvPicPr>
          <p:cNvPr id="3077" name="图片 10" descr="C:\Documents and Settings\Administrator\桌面\中秋材料\a1-1.png"/>
          <p:cNvPicPr>
            <a:picLocks noChangeAspect="1"/>
          </p:cNvPicPr>
          <p:nvPr/>
        </p:nvPicPr>
        <p:blipFill>
          <a:blip r:embed="rId3"/>
          <a:stretch>
            <a:fillRect/>
          </a:stretch>
        </p:blipFill>
        <p:spPr>
          <a:xfrm>
            <a:off x="3427413" y="2171700"/>
            <a:ext cx="2454275" cy="2454275"/>
          </a:xfrm>
          <a:prstGeom prst="rect">
            <a:avLst/>
          </a:prstGeom>
          <a:noFill/>
          <a:ln w="9525">
            <a:noFill/>
          </a:ln>
        </p:spPr>
      </p:pic>
      <p:pic>
        <p:nvPicPr>
          <p:cNvPr id="3078" name="图片 3" descr="C:\Documents and Settings\Administrator\桌面\龙棒子2左\龙棒子2-2.png"/>
          <p:cNvPicPr>
            <a:picLocks noChangeAspect="1"/>
          </p:cNvPicPr>
          <p:nvPr/>
        </p:nvPicPr>
        <p:blipFill>
          <a:blip r:embed="rId4"/>
          <a:stretch>
            <a:fillRect/>
          </a:stretch>
        </p:blipFill>
        <p:spPr>
          <a:xfrm>
            <a:off x="3752850" y="1562100"/>
            <a:ext cx="665163" cy="4443413"/>
          </a:xfrm>
          <a:prstGeom prst="rect">
            <a:avLst/>
          </a:prstGeom>
          <a:noFill/>
          <a:ln w="9525">
            <a:noFill/>
          </a:ln>
        </p:spPr>
      </p:pic>
      <p:pic>
        <p:nvPicPr>
          <p:cNvPr id="3079" name="图片 4" descr="C:\Documents and Settings\Administrator\桌面\龙棒子2左\龙棒子2-3.png"/>
          <p:cNvPicPr>
            <a:picLocks noChangeAspect="1"/>
          </p:cNvPicPr>
          <p:nvPr/>
        </p:nvPicPr>
        <p:blipFill>
          <a:blip r:embed="rId5"/>
          <a:stretch>
            <a:fillRect/>
          </a:stretch>
        </p:blipFill>
        <p:spPr>
          <a:xfrm>
            <a:off x="3756025" y="1550988"/>
            <a:ext cx="665163" cy="4430712"/>
          </a:xfrm>
          <a:prstGeom prst="rect">
            <a:avLst/>
          </a:prstGeom>
          <a:noFill/>
          <a:ln w="9525">
            <a:noFill/>
          </a:ln>
        </p:spPr>
      </p:pic>
      <p:pic>
        <p:nvPicPr>
          <p:cNvPr id="3080" name="图片 5" descr="C:\Documents and Settings\Administrator\桌面\龙棒子2左\龙棒子2-4.png"/>
          <p:cNvPicPr>
            <a:picLocks noChangeAspect="1"/>
          </p:cNvPicPr>
          <p:nvPr/>
        </p:nvPicPr>
        <p:blipFill>
          <a:blip r:embed="rId6"/>
          <a:stretch>
            <a:fillRect/>
          </a:stretch>
        </p:blipFill>
        <p:spPr>
          <a:xfrm>
            <a:off x="3756025" y="1554163"/>
            <a:ext cx="665163" cy="4443412"/>
          </a:xfrm>
          <a:prstGeom prst="rect">
            <a:avLst/>
          </a:prstGeom>
          <a:noFill/>
          <a:ln w="9525">
            <a:noFill/>
          </a:ln>
        </p:spPr>
      </p:pic>
      <p:pic>
        <p:nvPicPr>
          <p:cNvPr id="3081" name="图片 6" descr="C:\Documents and Settings\Administrator\桌面\龙棒子2左\龙棒子2-5.png"/>
          <p:cNvPicPr>
            <a:picLocks noChangeAspect="1"/>
          </p:cNvPicPr>
          <p:nvPr/>
        </p:nvPicPr>
        <p:blipFill>
          <a:blip r:embed="rId7"/>
          <a:stretch>
            <a:fillRect/>
          </a:stretch>
        </p:blipFill>
        <p:spPr>
          <a:xfrm>
            <a:off x="3767138" y="1555750"/>
            <a:ext cx="665162" cy="4413250"/>
          </a:xfrm>
          <a:prstGeom prst="rect">
            <a:avLst/>
          </a:prstGeom>
          <a:noFill/>
          <a:ln w="9525">
            <a:noFill/>
          </a:ln>
        </p:spPr>
      </p:pic>
      <p:pic>
        <p:nvPicPr>
          <p:cNvPr id="3082" name="图片 7" descr="C:\Documents and Settings\Administrator\桌面\龙棒子2左\龙棒子2-6.png"/>
          <p:cNvPicPr>
            <a:picLocks noChangeAspect="1"/>
          </p:cNvPicPr>
          <p:nvPr/>
        </p:nvPicPr>
        <p:blipFill>
          <a:blip r:embed="rId8"/>
          <a:stretch>
            <a:fillRect/>
          </a:stretch>
        </p:blipFill>
        <p:spPr>
          <a:xfrm>
            <a:off x="3767138" y="1546225"/>
            <a:ext cx="665162" cy="4425950"/>
          </a:xfrm>
          <a:prstGeom prst="rect">
            <a:avLst/>
          </a:prstGeom>
          <a:noFill/>
          <a:ln w="9525">
            <a:noFill/>
          </a:ln>
        </p:spPr>
      </p:pic>
      <p:pic>
        <p:nvPicPr>
          <p:cNvPr id="3083" name="图片 8" descr="C:\Documents and Settings\Administrator\桌面\龙棒子2左\龙棒子2-7.png"/>
          <p:cNvPicPr>
            <a:picLocks noChangeAspect="1"/>
          </p:cNvPicPr>
          <p:nvPr/>
        </p:nvPicPr>
        <p:blipFill>
          <a:blip r:embed="rId9"/>
          <a:stretch>
            <a:fillRect/>
          </a:stretch>
        </p:blipFill>
        <p:spPr>
          <a:xfrm>
            <a:off x="3759200" y="1546225"/>
            <a:ext cx="665163" cy="4413250"/>
          </a:xfrm>
          <a:prstGeom prst="rect">
            <a:avLst/>
          </a:prstGeom>
          <a:noFill/>
          <a:ln w="9525">
            <a:noFill/>
          </a:ln>
        </p:spPr>
      </p:pic>
      <p:pic>
        <p:nvPicPr>
          <p:cNvPr id="3084" name="图片 9" descr="C:\Documents and Settings\Administrator\桌面\龙棒子2左\龙棒子2-8.png"/>
          <p:cNvPicPr>
            <a:picLocks noChangeAspect="1"/>
          </p:cNvPicPr>
          <p:nvPr/>
        </p:nvPicPr>
        <p:blipFill>
          <a:blip r:embed="rId10"/>
          <a:stretch>
            <a:fillRect/>
          </a:stretch>
        </p:blipFill>
        <p:spPr>
          <a:xfrm>
            <a:off x="3759200" y="1549400"/>
            <a:ext cx="665163" cy="4413250"/>
          </a:xfrm>
          <a:prstGeom prst="rect">
            <a:avLst/>
          </a:prstGeom>
          <a:noFill/>
          <a:ln w="9525">
            <a:noFill/>
          </a:ln>
        </p:spPr>
      </p:pic>
      <p:pic>
        <p:nvPicPr>
          <p:cNvPr id="3085" name="图片 10" descr="C:\Documents and Settings\Administrator\桌面\龙棒子2左\龙棒子2-9.png"/>
          <p:cNvPicPr>
            <a:picLocks noChangeAspect="1"/>
          </p:cNvPicPr>
          <p:nvPr/>
        </p:nvPicPr>
        <p:blipFill>
          <a:blip r:embed="rId11"/>
          <a:stretch>
            <a:fillRect/>
          </a:stretch>
        </p:blipFill>
        <p:spPr>
          <a:xfrm>
            <a:off x="3767138" y="1539875"/>
            <a:ext cx="665162" cy="4425950"/>
          </a:xfrm>
          <a:prstGeom prst="rect">
            <a:avLst/>
          </a:prstGeom>
          <a:noFill/>
          <a:ln w="9525">
            <a:noFill/>
          </a:ln>
        </p:spPr>
      </p:pic>
      <p:pic>
        <p:nvPicPr>
          <p:cNvPr id="3086" name="图片 2" descr="C:\Documents and Settings\Administrator\桌面\龙棒子1-1.png"/>
          <p:cNvPicPr>
            <a:picLocks noChangeAspect="1"/>
          </p:cNvPicPr>
          <p:nvPr/>
        </p:nvPicPr>
        <p:blipFill>
          <a:blip r:embed="rId12"/>
          <a:stretch>
            <a:fillRect/>
          </a:stretch>
        </p:blipFill>
        <p:spPr>
          <a:xfrm>
            <a:off x="4413250" y="1546225"/>
            <a:ext cx="639763" cy="4406900"/>
          </a:xfrm>
          <a:prstGeom prst="rect">
            <a:avLst/>
          </a:prstGeom>
          <a:noFill/>
          <a:ln w="9525">
            <a:noFill/>
          </a:ln>
        </p:spPr>
      </p:pic>
      <p:pic>
        <p:nvPicPr>
          <p:cNvPr id="3087" name="图片 9" descr="C:\Documents and Settings\Administrator\桌面\龙棒子1右\龙棒子1-8.png"/>
          <p:cNvPicPr>
            <a:picLocks noChangeAspect="1"/>
          </p:cNvPicPr>
          <p:nvPr/>
        </p:nvPicPr>
        <p:blipFill>
          <a:blip r:embed="rId13"/>
          <a:stretch>
            <a:fillRect/>
          </a:stretch>
        </p:blipFill>
        <p:spPr>
          <a:xfrm>
            <a:off x="4414838" y="1562100"/>
            <a:ext cx="639762" cy="4413250"/>
          </a:xfrm>
          <a:prstGeom prst="rect">
            <a:avLst/>
          </a:prstGeom>
          <a:noFill/>
          <a:ln w="9525">
            <a:noFill/>
          </a:ln>
        </p:spPr>
      </p:pic>
      <p:pic>
        <p:nvPicPr>
          <p:cNvPr id="3088" name="图片 8" descr="C:\Documents and Settings\Administrator\桌面\龙棒子1右\龙棒子1-7.png"/>
          <p:cNvPicPr>
            <a:picLocks noChangeAspect="1"/>
          </p:cNvPicPr>
          <p:nvPr/>
        </p:nvPicPr>
        <p:blipFill>
          <a:blip r:embed="rId14"/>
          <a:stretch>
            <a:fillRect/>
          </a:stretch>
        </p:blipFill>
        <p:spPr>
          <a:xfrm>
            <a:off x="4419600" y="1547813"/>
            <a:ext cx="639763" cy="4449762"/>
          </a:xfrm>
          <a:prstGeom prst="rect">
            <a:avLst/>
          </a:prstGeom>
          <a:noFill/>
          <a:ln w="9525">
            <a:noFill/>
          </a:ln>
        </p:spPr>
      </p:pic>
      <p:pic>
        <p:nvPicPr>
          <p:cNvPr id="3089" name="图片 7" descr="C:\Documents and Settings\Administrator\桌面\龙棒子1右\龙棒子1-6.png"/>
          <p:cNvPicPr>
            <a:picLocks noChangeAspect="1"/>
          </p:cNvPicPr>
          <p:nvPr/>
        </p:nvPicPr>
        <p:blipFill>
          <a:blip r:embed="rId15"/>
          <a:stretch>
            <a:fillRect/>
          </a:stretch>
        </p:blipFill>
        <p:spPr>
          <a:xfrm>
            <a:off x="4419600" y="1592263"/>
            <a:ext cx="639763" cy="4357687"/>
          </a:xfrm>
          <a:prstGeom prst="rect">
            <a:avLst/>
          </a:prstGeom>
          <a:noFill/>
          <a:ln w="9525">
            <a:noFill/>
          </a:ln>
        </p:spPr>
      </p:pic>
      <p:pic>
        <p:nvPicPr>
          <p:cNvPr id="3090" name="图片 6" descr="C:\Documents and Settings\Administrator\桌面\龙棒子1右\龙棒子1-5.png"/>
          <p:cNvPicPr>
            <a:picLocks noChangeAspect="1"/>
          </p:cNvPicPr>
          <p:nvPr/>
        </p:nvPicPr>
        <p:blipFill>
          <a:blip r:embed="rId16"/>
          <a:stretch>
            <a:fillRect/>
          </a:stretch>
        </p:blipFill>
        <p:spPr>
          <a:xfrm>
            <a:off x="4414838" y="1555750"/>
            <a:ext cx="639762" cy="4430713"/>
          </a:xfrm>
          <a:prstGeom prst="rect">
            <a:avLst/>
          </a:prstGeom>
          <a:noFill/>
          <a:ln w="9525">
            <a:noFill/>
          </a:ln>
        </p:spPr>
      </p:pic>
      <p:pic>
        <p:nvPicPr>
          <p:cNvPr id="3091" name="图片 5" descr="C:\Documents and Settings\Administrator\桌面\龙棒子1右\龙棒子1-4.png"/>
          <p:cNvPicPr>
            <a:picLocks noChangeAspect="1"/>
          </p:cNvPicPr>
          <p:nvPr/>
        </p:nvPicPr>
        <p:blipFill>
          <a:blip r:embed="rId17"/>
          <a:stretch>
            <a:fillRect/>
          </a:stretch>
        </p:blipFill>
        <p:spPr>
          <a:xfrm>
            <a:off x="4414838" y="1568450"/>
            <a:ext cx="639762" cy="4406900"/>
          </a:xfrm>
          <a:prstGeom prst="rect">
            <a:avLst/>
          </a:prstGeom>
          <a:noFill/>
          <a:ln w="9525">
            <a:noFill/>
          </a:ln>
        </p:spPr>
      </p:pic>
      <p:pic>
        <p:nvPicPr>
          <p:cNvPr id="3092" name="图片 4" descr="C:\Documents and Settings\Administrator\桌面\龙棒子1右\龙棒子1-3.png"/>
          <p:cNvPicPr>
            <a:picLocks noChangeAspect="1"/>
          </p:cNvPicPr>
          <p:nvPr/>
        </p:nvPicPr>
        <p:blipFill>
          <a:blip r:embed="rId18"/>
          <a:stretch>
            <a:fillRect/>
          </a:stretch>
        </p:blipFill>
        <p:spPr>
          <a:xfrm>
            <a:off x="4414838" y="1511300"/>
            <a:ext cx="639762" cy="4467225"/>
          </a:xfrm>
          <a:prstGeom prst="rect">
            <a:avLst/>
          </a:prstGeom>
          <a:noFill/>
          <a:ln w="9525">
            <a:noFill/>
          </a:ln>
        </p:spPr>
      </p:pic>
      <p:pic>
        <p:nvPicPr>
          <p:cNvPr id="3093" name="图片 3" descr="C:\Documents and Settings\Administrator\桌面\龙棒子1右\龙棒子1-2.png"/>
          <p:cNvPicPr>
            <a:picLocks noChangeAspect="1"/>
          </p:cNvPicPr>
          <p:nvPr/>
        </p:nvPicPr>
        <p:blipFill>
          <a:blip r:embed="rId19"/>
          <a:stretch>
            <a:fillRect/>
          </a:stretch>
        </p:blipFill>
        <p:spPr>
          <a:xfrm>
            <a:off x="4414838" y="1550988"/>
            <a:ext cx="639762" cy="4437062"/>
          </a:xfrm>
          <a:prstGeom prst="rect">
            <a:avLst/>
          </a:prstGeom>
          <a:noFill/>
          <a:ln w="9525">
            <a:noFill/>
          </a:ln>
        </p:spPr>
      </p:pic>
      <p:pic>
        <p:nvPicPr>
          <p:cNvPr id="3094" name="图片 2" descr="C:\Documents and Settings\Administrator\桌面\中秋材料\卷轴-5.png"/>
          <p:cNvPicPr>
            <a:picLocks noChangeAspect="1"/>
          </p:cNvPicPr>
          <p:nvPr/>
        </p:nvPicPr>
        <p:blipFill>
          <a:blip r:embed="rId20"/>
          <a:stretch>
            <a:fillRect/>
          </a:stretch>
        </p:blipFill>
        <p:spPr>
          <a:xfrm>
            <a:off x="1644650" y="492125"/>
            <a:ext cx="5991225" cy="5440363"/>
          </a:xfrm>
          <a:prstGeom prst="rect">
            <a:avLst/>
          </a:prstGeom>
          <a:noFill/>
          <a:ln w="9525">
            <a:noFill/>
          </a:ln>
        </p:spPr>
      </p:pic>
      <p:pic>
        <p:nvPicPr>
          <p:cNvPr id="3095" name="图片 12" descr="C:\Documents and Settings\Administrator\桌面\中秋材料\zq4-1.png"/>
          <p:cNvPicPr>
            <a:picLocks noChangeAspect="1"/>
          </p:cNvPicPr>
          <p:nvPr/>
        </p:nvPicPr>
        <p:blipFill>
          <a:blip r:embed="rId21"/>
          <a:stretch>
            <a:fillRect/>
          </a:stretch>
        </p:blipFill>
        <p:spPr>
          <a:xfrm>
            <a:off x="5141913" y="1989138"/>
            <a:ext cx="2439987" cy="2016125"/>
          </a:xfrm>
          <a:prstGeom prst="rect">
            <a:avLst/>
          </a:prstGeom>
          <a:noFill/>
          <a:ln w="9525">
            <a:noFill/>
          </a:ln>
        </p:spPr>
      </p:pic>
      <p:pic>
        <p:nvPicPr>
          <p:cNvPr id="3096" name="图片 2" descr="C:\Documents and Settings\Administrator\桌面\dfsds4545.png"/>
          <p:cNvPicPr>
            <a:picLocks noChangeAspect="1"/>
          </p:cNvPicPr>
          <p:nvPr/>
        </p:nvPicPr>
        <p:blipFill>
          <a:blip r:embed="rId22"/>
          <a:stretch>
            <a:fillRect/>
          </a:stretch>
        </p:blipFill>
        <p:spPr>
          <a:xfrm>
            <a:off x="-23812" y="1268413"/>
            <a:ext cx="8597900" cy="4927600"/>
          </a:xfrm>
          <a:prstGeom prst="rect">
            <a:avLst/>
          </a:prstGeom>
          <a:noFill/>
          <a:ln w="9525">
            <a:noFill/>
          </a:ln>
        </p:spPr>
      </p:pic>
      <p:pic>
        <p:nvPicPr>
          <p:cNvPr id="3097" name="未命名_2914.wav">
            <a:hlinkClick r:id="" action="ppaction://media"/>
          </p:cNvPr>
          <p:cNvPicPr>
            <a:picLocks noRot="1" noChangeAspect="1"/>
          </p:cNvPicPr>
          <p:nvPr>
            <a:wavAudioFile r:embed="rId23" name="未命名_混缩.wav"/>
          </p:nvPr>
        </p:nvPicPr>
        <p:blipFill>
          <a:blip r:embed="rId24"/>
          <a:stretch>
            <a:fillRect/>
          </a:stretch>
        </p:blipFill>
        <p:spPr>
          <a:xfrm>
            <a:off x="8675688" y="263525"/>
            <a:ext cx="609600" cy="604838"/>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097"/>
                                        </p:tgtEl>
                                      </p:cBhvr>
                                    </p:cmd>
                                  </p:childTnLst>
                                </p:cTn>
                              </p:par>
                              <p:par>
                                <p:cTn id="7" presetID="0" presetClass="path" presetSubtype="0" fill="hold" nodeType="withEffect">
                                  <p:stCondLst>
                                    <p:cond delay="0"/>
                                  </p:stCondLst>
                                  <p:childTnLst>
                                    <p:animMotion origin="layout" path="M -1.38889E-6 -2.77864E-6 L -0.33264 0.00031 " pathEditMode="relative" rAng="0" ptsTypes="AA">
                                      <p:cBhvr>
                                        <p:cTn id="8" dur="4200" fill="hold"/>
                                        <p:tgtEl>
                                          <p:spTgt spid="3078"/>
                                        </p:tgtEl>
                                        <p:attrNameLst>
                                          <p:attrName>ppt_x</p:attrName>
                                          <p:attrName>ppt_y</p:attrName>
                                        </p:attrNameLst>
                                      </p:cBhvr>
                                      <p:rCtr x="-16300" y="0"/>
                                    </p:animMotion>
                                  </p:childTnLst>
                                </p:cTn>
                              </p:par>
                              <p:par>
                                <p:cTn id="9" presetID="22" presetClass="entr" presetSubtype="2" fill="hold" nodeType="withEffect">
                                  <p:stCondLst>
                                    <p:cond delay="0"/>
                                  </p:stCondLst>
                                  <p:childTnLst>
                                    <p:set>
                                      <p:cBhvr>
                                        <p:cTn id="10" dur="1" fill="hold">
                                          <p:stCondLst>
                                            <p:cond delay="0"/>
                                          </p:stCondLst>
                                        </p:cTn>
                                        <p:tgtEl>
                                          <p:spTgt spid="3079"/>
                                        </p:tgtEl>
                                        <p:attrNameLst>
                                          <p:attrName>style.visibility</p:attrName>
                                        </p:attrNameLst>
                                      </p:cBhvr>
                                      <p:to>
                                        <p:strVal val="visible"/>
                                      </p:to>
                                    </p:set>
                                    <p:animEffect transition="in" filter="wipe(right)">
                                      <p:cBhvr>
                                        <p:cTn id="11" dur="600"/>
                                        <p:tgtEl>
                                          <p:spTgt spid="3079"/>
                                        </p:tgtEl>
                                      </p:cBhvr>
                                    </p:animEffect>
                                  </p:childTnLst>
                                </p:cTn>
                              </p:par>
                              <p:par>
                                <p:cTn id="12" presetID="0" presetClass="path" presetSubtype="0" fill="hold" nodeType="withEffect">
                                  <p:stCondLst>
                                    <p:cond delay="0"/>
                                  </p:stCondLst>
                                  <p:childTnLst>
                                    <p:animMotion origin="layout" path="M 1.38889E-6 2.27231E-6 L -0.33299 0.00031 " pathEditMode="relative" rAng="0" ptsTypes="AA">
                                      <p:cBhvr>
                                        <p:cTn id="13" dur="4200" fill="hold"/>
                                        <p:tgtEl>
                                          <p:spTgt spid="3079"/>
                                        </p:tgtEl>
                                        <p:attrNameLst>
                                          <p:attrName>ppt_x</p:attrName>
                                          <p:attrName>ppt_y</p:attrName>
                                        </p:attrNameLst>
                                      </p:cBhvr>
                                      <p:rCtr x="-16300" y="0"/>
                                    </p:animMotion>
                                  </p:childTnLst>
                                </p:cTn>
                              </p:par>
                              <p:par>
                                <p:cTn id="14" presetID="22" presetClass="entr" presetSubtype="2" fill="hold" nodeType="withEffect">
                                  <p:stCondLst>
                                    <p:cond delay="600"/>
                                  </p:stCondLst>
                                  <p:childTnLst>
                                    <p:set>
                                      <p:cBhvr>
                                        <p:cTn id="15" dur="1" fill="hold">
                                          <p:stCondLst>
                                            <p:cond delay="0"/>
                                          </p:stCondLst>
                                        </p:cTn>
                                        <p:tgtEl>
                                          <p:spTgt spid="3080"/>
                                        </p:tgtEl>
                                        <p:attrNameLst>
                                          <p:attrName>style.visibility</p:attrName>
                                        </p:attrNameLst>
                                      </p:cBhvr>
                                      <p:to>
                                        <p:strVal val="visible"/>
                                      </p:to>
                                    </p:set>
                                    <p:animEffect transition="in" filter="wipe(right)">
                                      <p:cBhvr>
                                        <p:cTn id="16" dur="600"/>
                                        <p:tgtEl>
                                          <p:spTgt spid="3080"/>
                                        </p:tgtEl>
                                      </p:cBhvr>
                                    </p:animEffect>
                                  </p:childTnLst>
                                </p:cTn>
                              </p:par>
                              <p:par>
                                <p:cTn id="17" presetID="0" presetClass="path" presetSubtype="0" fill="hold" nodeType="withEffect">
                                  <p:stCondLst>
                                    <p:cond delay="0"/>
                                  </p:stCondLst>
                                  <p:childTnLst>
                                    <p:animMotion origin="layout" path="M 1.38889E-6 -3.60605E-6 L -0.33108 0.00031 " pathEditMode="relative" ptsTypes="AA">
                                      <p:cBhvr>
                                        <p:cTn id="18" dur="4200" fill="hold"/>
                                        <p:tgtEl>
                                          <p:spTgt spid="3080"/>
                                        </p:tgtEl>
                                        <p:attrNameLst>
                                          <p:attrName>ppt_x</p:attrName>
                                          <p:attrName>ppt_y</p:attrName>
                                        </p:attrNameLst>
                                      </p:cBhvr>
                                    </p:animMotion>
                                  </p:childTnLst>
                                </p:cTn>
                              </p:par>
                              <p:par>
                                <p:cTn id="19" presetID="22" presetClass="entr" presetSubtype="2" fill="hold" nodeType="withEffect">
                                  <p:stCondLst>
                                    <p:cond delay="1200"/>
                                  </p:stCondLst>
                                  <p:childTnLst>
                                    <p:set>
                                      <p:cBhvr>
                                        <p:cTn id="20" dur="1" fill="hold">
                                          <p:stCondLst>
                                            <p:cond delay="0"/>
                                          </p:stCondLst>
                                        </p:cTn>
                                        <p:tgtEl>
                                          <p:spTgt spid="3081"/>
                                        </p:tgtEl>
                                        <p:attrNameLst>
                                          <p:attrName>style.visibility</p:attrName>
                                        </p:attrNameLst>
                                      </p:cBhvr>
                                      <p:to>
                                        <p:strVal val="visible"/>
                                      </p:to>
                                    </p:set>
                                    <p:animEffect transition="in" filter="wipe(right)">
                                      <p:cBhvr>
                                        <p:cTn id="21" dur="600"/>
                                        <p:tgtEl>
                                          <p:spTgt spid="3081"/>
                                        </p:tgtEl>
                                      </p:cBhvr>
                                    </p:animEffect>
                                  </p:childTnLst>
                                </p:cTn>
                              </p:par>
                              <p:par>
                                <p:cTn id="22" presetID="0" presetClass="path" presetSubtype="0" fill="hold" nodeType="withEffect">
                                  <p:stCondLst>
                                    <p:cond delay="0"/>
                                  </p:stCondLst>
                                  <p:childTnLst>
                                    <p:animMotion origin="layout" path="M 5E-6 9.79302E-7 L -0.33108 0.00031 " pathEditMode="relative" ptsTypes="AA">
                                      <p:cBhvr>
                                        <p:cTn id="23" dur="4200" fill="hold"/>
                                        <p:tgtEl>
                                          <p:spTgt spid="3081"/>
                                        </p:tgtEl>
                                        <p:attrNameLst>
                                          <p:attrName>ppt_x</p:attrName>
                                          <p:attrName>ppt_y</p:attrName>
                                        </p:attrNameLst>
                                      </p:cBhvr>
                                    </p:animMotion>
                                  </p:childTnLst>
                                </p:cTn>
                              </p:par>
                              <p:par>
                                <p:cTn id="24" presetID="22" presetClass="entr" presetSubtype="2" fill="hold" nodeType="withEffect">
                                  <p:stCondLst>
                                    <p:cond delay="1800"/>
                                  </p:stCondLst>
                                  <p:childTnLst>
                                    <p:set>
                                      <p:cBhvr>
                                        <p:cTn id="25" dur="1" fill="hold">
                                          <p:stCondLst>
                                            <p:cond delay="0"/>
                                          </p:stCondLst>
                                        </p:cTn>
                                        <p:tgtEl>
                                          <p:spTgt spid="3082"/>
                                        </p:tgtEl>
                                        <p:attrNameLst>
                                          <p:attrName>style.visibility</p:attrName>
                                        </p:attrNameLst>
                                      </p:cBhvr>
                                      <p:to>
                                        <p:strVal val="visible"/>
                                      </p:to>
                                    </p:set>
                                    <p:animEffect transition="in" filter="wipe(right)">
                                      <p:cBhvr>
                                        <p:cTn id="26" dur="600"/>
                                        <p:tgtEl>
                                          <p:spTgt spid="3082"/>
                                        </p:tgtEl>
                                      </p:cBhvr>
                                    </p:animEffect>
                                  </p:childTnLst>
                                </p:cTn>
                              </p:par>
                              <p:par>
                                <p:cTn id="27" presetID="0" presetClass="path" presetSubtype="0" fill="hold" nodeType="withEffect">
                                  <p:stCondLst>
                                    <p:cond delay="0"/>
                                  </p:stCondLst>
                                  <p:childTnLst>
                                    <p:animMotion origin="layout" path="M 5E-6 9.79302E-7 L -0.33108 0.00031 " pathEditMode="relative" ptsTypes="AA">
                                      <p:cBhvr>
                                        <p:cTn id="28" dur="4200" fill="hold"/>
                                        <p:tgtEl>
                                          <p:spTgt spid="3082"/>
                                        </p:tgtEl>
                                        <p:attrNameLst>
                                          <p:attrName>ppt_x</p:attrName>
                                          <p:attrName>ppt_y</p:attrName>
                                        </p:attrNameLst>
                                      </p:cBhvr>
                                    </p:animMotion>
                                  </p:childTnLst>
                                </p:cTn>
                              </p:par>
                              <p:par>
                                <p:cTn id="29" presetID="22" presetClass="entr" presetSubtype="2" fill="hold" nodeType="withEffect">
                                  <p:stCondLst>
                                    <p:cond delay="2400"/>
                                  </p:stCondLst>
                                  <p:childTnLst>
                                    <p:set>
                                      <p:cBhvr>
                                        <p:cTn id="30" dur="1" fill="hold">
                                          <p:stCondLst>
                                            <p:cond delay="0"/>
                                          </p:stCondLst>
                                        </p:cTn>
                                        <p:tgtEl>
                                          <p:spTgt spid="3083"/>
                                        </p:tgtEl>
                                        <p:attrNameLst>
                                          <p:attrName>style.visibility</p:attrName>
                                        </p:attrNameLst>
                                      </p:cBhvr>
                                      <p:to>
                                        <p:strVal val="visible"/>
                                      </p:to>
                                    </p:set>
                                    <p:animEffect transition="in" filter="wipe(right)">
                                      <p:cBhvr>
                                        <p:cTn id="31" dur="600"/>
                                        <p:tgtEl>
                                          <p:spTgt spid="3083"/>
                                        </p:tgtEl>
                                      </p:cBhvr>
                                    </p:animEffect>
                                  </p:childTnLst>
                                </p:cTn>
                              </p:par>
                              <p:par>
                                <p:cTn id="32" presetID="0" presetClass="path" presetSubtype="0" fill="hold" nodeType="withEffect">
                                  <p:stCondLst>
                                    <p:cond delay="0"/>
                                  </p:stCondLst>
                                  <p:childTnLst>
                                    <p:animMotion origin="layout" path="M 5E-6 9.79302E-7 L -0.33108 0.00031 " pathEditMode="relative" ptsTypes="AA">
                                      <p:cBhvr>
                                        <p:cTn id="33" dur="4200" fill="hold"/>
                                        <p:tgtEl>
                                          <p:spTgt spid="3083"/>
                                        </p:tgtEl>
                                        <p:attrNameLst>
                                          <p:attrName>ppt_x</p:attrName>
                                          <p:attrName>ppt_y</p:attrName>
                                        </p:attrNameLst>
                                      </p:cBhvr>
                                    </p:animMotion>
                                  </p:childTnLst>
                                </p:cTn>
                              </p:par>
                              <p:par>
                                <p:cTn id="34" presetID="22" presetClass="entr" presetSubtype="2" fill="hold" nodeType="withEffect">
                                  <p:stCondLst>
                                    <p:cond delay="3000"/>
                                  </p:stCondLst>
                                  <p:childTnLst>
                                    <p:set>
                                      <p:cBhvr>
                                        <p:cTn id="35" dur="1" fill="hold">
                                          <p:stCondLst>
                                            <p:cond delay="0"/>
                                          </p:stCondLst>
                                        </p:cTn>
                                        <p:tgtEl>
                                          <p:spTgt spid="3084"/>
                                        </p:tgtEl>
                                        <p:attrNameLst>
                                          <p:attrName>style.visibility</p:attrName>
                                        </p:attrNameLst>
                                      </p:cBhvr>
                                      <p:to>
                                        <p:strVal val="visible"/>
                                      </p:to>
                                    </p:set>
                                    <p:animEffect transition="in" filter="wipe(right)">
                                      <p:cBhvr>
                                        <p:cTn id="36" dur="600"/>
                                        <p:tgtEl>
                                          <p:spTgt spid="3084"/>
                                        </p:tgtEl>
                                      </p:cBhvr>
                                    </p:animEffect>
                                  </p:childTnLst>
                                </p:cTn>
                              </p:par>
                              <p:par>
                                <p:cTn id="37" presetID="0" presetClass="path" presetSubtype="0" fill="hold" nodeType="withEffect">
                                  <p:stCondLst>
                                    <p:cond delay="0"/>
                                  </p:stCondLst>
                                  <p:childTnLst>
                                    <p:animMotion origin="layout" path="M 1.38889E-6 2.27231E-6 L -0.33299 0.00031 " pathEditMode="relative" rAng="0" ptsTypes="AA">
                                      <p:cBhvr>
                                        <p:cTn id="38" dur="4200" fill="hold"/>
                                        <p:tgtEl>
                                          <p:spTgt spid="3084"/>
                                        </p:tgtEl>
                                        <p:attrNameLst>
                                          <p:attrName>ppt_x</p:attrName>
                                          <p:attrName>ppt_y</p:attrName>
                                        </p:attrNameLst>
                                      </p:cBhvr>
                                      <p:rCtr x="-16300" y="0"/>
                                    </p:animMotion>
                                  </p:childTnLst>
                                </p:cTn>
                              </p:par>
                              <p:par>
                                <p:cTn id="39" presetID="22" presetClass="entr" presetSubtype="2" fill="hold" nodeType="withEffect">
                                  <p:stCondLst>
                                    <p:cond delay="3600"/>
                                  </p:stCondLst>
                                  <p:childTnLst>
                                    <p:set>
                                      <p:cBhvr>
                                        <p:cTn id="40" dur="1" fill="hold">
                                          <p:stCondLst>
                                            <p:cond delay="0"/>
                                          </p:stCondLst>
                                        </p:cTn>
                                        <p:tgtEl>
                                          <p:spTgt spid="3085"/>
                                        </p:tgtEl>
                                        <p:attrNameLst>
                                          <p:attrName>style.visibility</p:attrName>
                                        </p:attrNameLst>
                                      </p:cBhvr>
                                      <p:to>
                                        <p:strVal val="visible"/>
                                      </p:to>
                                    </p:set>
                                    <p:animEffect transition="in" filter="wipe(right)">
                                      <p:cBhvr>
                                        <p:cTn id="41" dur="600"/>
                                        <p:tgtEl>
                                          <p:spTgt spid="3085"/>
                                        </p:tgtEl>
                                      </p:cBhvr>
                                    </p:animEffect>
                                  </p:childTnLst>
                                </p:cTn>
                              </p:par>
                              <p:par>
                                <p:cTn id="42" presetID="0" presetClass="path" presetSubtype="0" fill="hold" nodeType="withEffect">
                                  <p:stCondLst>
                                    <p:cond delay="0"/>
                                  </p:stCondLst>
                                  <p:childTnLst>
                                    <p:animMotion origin="layout" path="M 5E-6 9.79302E-7 L -0.33108 0.00031 " pathEditMode="relative" ptsTypes="AA">
                                      <p:cBhvr>
                                        <p:cTn id="43" dur="4200" fill="hold"/>
                                        <p:tgtEl>
                                          <p:spTgt spid="3085"/>
                                        </p:tgtEl>
                                        <p:attrNameLst>
                                          <p:attrName>ppt_x</p:attrName>
                                          <p:attrName>ppt_y</p:attrName>
                                        </p:attrNameLst>
                                      </p:cBhvr>
                                    </p:animMotion>
                                  </p:childTnLst>
                                </p:cTn>
                              </p:par>
                              <p:par>
                                <p:cTn id="44" presetID="0" presetClass="path" presetSubtype="0" fill="hold" nodeType="withEffect">
                                  <p:stCondLst>
                                    <p:cond delay="0"/>
                                  </p:stCondLst>
                                  <p:childTnLst>
                                    <p:animMotion origin="layout" path="M 3.33333E-6 3.21594E-6 L 0.33108 0.0003 " pathEditMode="relative" ptsTypes="AA">
                                      <p:cBhvr>
                                        <p:cTn id="45" dur="4200" fill="hold"/>
                                        <p:tgtEl>
                                          <p:spTgt spid="3086"/>
                                        </p:tgtEl>
                                        <p:attrNameLst>
                                          <p:attrName>ppt_x</p:attrName>
                                          <p:attrName>ppt_y</p:attrName>
                                        </p:attrNameLst>
                                      </p:cBhvr>
                                    </p:animMotion>
                                  </p:childTnLst>
                                </p:cTn>
                              </p:par>
                              <p:par>
                                <p:cTn id="46" presetID="22" presetClass="entr" presetSubtype="8" fill="hold" nodeType="withEffect">
                                  <p:stCondLst>
                                    <p:cond delay="0"/>
                                  </p:stCondLst>
                                  <p:childTnLst>
                                    <p:set>
                                      <p:cBhvr>
                                        <p:cTn id="47" dur="1" fill="hold">
                                          <p:stCondLst>
                                            <p:cond delay="0"/>
                                          </p:stCondLst>
                                        </p:cTn>
                                        <p:tgtEl>
                                          <p:spTgt spid="3087"/>
                                        </p:tgtEl>
                                        <p:attrNameLst>
                                          <p:attrName>style.visibility</p:attrName>
                                        </p:attrNameLst>
                                      </p:cBhvr>
                                      <p:to>
                                        <p:strVal val="visible"/>
                                      </p:to>
                                    </p:set>
                                    <p:animEffect transition="in" filter="wipe(left)">
                                      <p:cBhvr>
                                        <p:cTn id="48" dur="600"/>
                                        <p:tgtEl>
                                          <p:spTgt spid="3087"/>
                                        </p:tgtEl>
                                      </p:cBhvr>
                                    </p:animEffect>
                                  </p:childTnLst>
                                </p:cTn>
                              </p:par>
                              <p:par>
                                <p:cTn id="49" presetID="0" presetClass="path" presetSubtype="0" fill="hold" nodeType="withEffect">
                                  <p:stCondLst>
                                    <p:cond delay="0"/>
                                  </p:stCondLst>
                                  <p:childTnLst>
                                    <p:animMotion origin="layout" path="M 3.33333E-6 3.21594E-6 L 0.33108 0.0003 " pathEditMode="relative" ptsTypes="AA">
                                      <p:cBhvr>
                                        <p:cTn id="50" dur="4200" fill="hold"/>
                                        <p:tgtEl>
                                          <p:spTgt spid="3087"/>
                                        </p:tgtEl>
                                        <p:attrNameLst>
                                          <p:attrName>ppt_x</p:attrName>
                                          <p:attrName>ppt_y</p:attrName>
                                        </p:attrNameLst>
                                      </p:cBhvr>
                                    </p:animMotion>
                                  </p:childTnLst>
                                </p:cTn>
                              </p:par>
                              <p:par>
                                <p:cTn id="51" presetID="22" presetClass="entr" presetSubtype="8" fill="hold" nodeType="withEffect">
                                  <p:stCondLst>
                                    <p:cond delay="600"/>
                                  </p:stCondLst>
                                  <p:childTnLst>
                                    <p:set>
                                      <p:cBhvr>
                                        <p:cTn id="52" dur="1" fill="hold">
                                          <p:stCondLst>
                                            <p:cond delay="0"/>
                                          </p:stCondLst>
                                        </p:cTn>
                                        <p:tgtEl>
                                          <p:spTgt spid="3088"/>
                                        </p:tgtEl>
                                        <p:attrNameLst>
                                          <p:attrName>style.visibility</p:attrName>
                                        </p:attrNameLst>
                                      </p:cBhvr>
                                      <p:to>
                                        <p:strVal val="visible"/>
                                      </p:to>
                                    </p:set>
                                    <p:animEffect transition="in" filter="wipe(left)">
                                      <p:cBhvr>
                                        <p:cTn id="53" dur="600"/>
                                        <p:tgtEl>
                                          <p:spTgt spid="3088"/>
                                        </p:tgtEl>
                                      </p:cBhvr>
                                    </p:animEffect>
                                  </p:childTnLst>
                                </p:cTn>
                              </p:par>
                              <p:par>
                                <p:cTn id="54" presetID="0" presetClass="path" presetSubtype="0" fill="hold" nodeType="withEffect">
                                  <p:stCondLst>
                                    <p:cond delay="0"/>
                                  </p:stCondLst>
                                  <p:childTnLst>
                                    <p:animMotion origin="layout" path="M 3.33333E-6 3.21594E-6 L 0.33108 0.0003 " pathEditMode="relative" ptsTypes="AA">
                                      <p:cBhvr>
                                        <p:cTn id="55" dur="4200" fill="hold"/>
                                        <p:tgtEl>
                                          <p:spTgt spid="3088"/>
                                        </p:tgtEl>
                                        <p:attrNameLst>
                                          <p:attrName>ppt_x</p:attrName>
                                          <p:attrName>ppt_y</p:attrName>
                                        </p:attrNameLst>
                                      </p:cBhvr>
                                    </p:animMotion>
                                  </p:childTnLst>
                                </p:cTn>
                              </p:par>
                              <p:par>
                                <p:cTn id="56" presetID="22" presetClass="entr" presetSubtype="8" fill="hold" nodeType="withEffect">
                                  <p:stCondLst>
                                    <p:cond delay="1200"/>
                                  </p:stCondLst>
                                  <p:childTnLst>
                                    <p:set>
                                      <p:cBhvr>
                                        <p:cTn id="57" dur="1" fill="hold">
                                          <p:stCondLst>
                                            <p:cond delay="0"/>
                                          </p:stCondLst>
                                        </p:cTn>
                                        <p:tgtEl>
                                          <p:spTgt spid="3089"/>
                                        </p:tgtEl>
                                        <p:attrNameLst>
                                          <p:attrName>style.visibility</p:attrName>
                                        </p:attrNameLst>
                                      </p:cBhvr>
                                      <p:to>
                                        <p:strVal val="visible"/>
                                      </p:to>
                                    </p:set>
                                    <p:animEffect transition="in" filter="wipe(left)">
                                      <p:cBhvr>
                                        <p:cTn id="58" dur="600"/>
                                        <p:tgtEl>
                                          <p:spTgt spid="3089"/>
                                        </p:tgtEl>
                                      </p:cBhvr>
                                    </p:animEffect>
                                  </p:childTnLst>
                                </p:cTn>
                              </p:par>
                              <p:par>
                                <p:cTn id="59" presetID="0" presetClass="path" presetSubtype="0" fill="hold" nodeType="withEffect">
                                  <p:stCondLst>
                                    <p:cond delay="0"/>
                                  </p:stCondLst>
                                  <p:childTnLst>
                                    <p:animMotion origin="layout" path="M 3.33333E-6 3.21594E-6 L 0.33108 0.0003 " pathEditMode="relative" ptsTypes="AA">
                                      <p:cBhvr>
                                        <p:cTn id="60" dur="4200" fill="hold"/>
                                        <p:tgtEl>
                                          <p:spTgt spid="3089"/>
                                        </p:tgtEl>
                                        <p:attrNameLst>
                                          <p:attrName>ppt_x</p:attrName>
                                          <p:attrName>ppt_y</p:attrName>
                                        </p:attrNameLst>
                                      </p:cBhvr>
                                    </p:animMotion>
                                  </p:childTnLst>
                                </p:cTn>
                              </p:par>
                              <p:par>
                                <p:cTn id="61" presetID="22" presetClass="entr" presetSubtype="8" fill="hold" nodeType="withEffect">
                                  <p:stCondLst>
                                    <p:cond delay="1800"/>
                                  </p:stCondLst>
                                  <p:childTnLst>
                                    <p:set>
                                      <p:cBhvr>
                                        <p:cTn id="62" dur="1" fill="hold">
                                          <p:stCondLst>
                                            <p:cond delay="0"/>
                                          </p:stCondLst>
                                        </p:cTn>
                                        <p:tgtEl>
                                          <p:spTgt spid="3090"/>
                                        </p:tgtEl>
                                        <p:attrNameLst>
                                          <p:attrName>style.visibility</p:attrName>
                                        </p:attrNameLst>
                                      </p:cBhvr>
                                      <p:to>
                                        <p:strVal val="visible"/>
                                      </p:to>
                                    </p:set>
                                    <p:animEffect transition="in" filter="wipe(left)">
                                      <p:cBhvr>
                                        <p:cTn id="63" dur="600"/>
                                        <p:tgtEl>
                                          <p:spTgt spid="3090"/>
                                        </p:tgtEl>
                                      </p:cBhvr>
                                    </p:animEffect>
                                  </p:childTnLst>
                                </p:cTn>
                              </p:par>
                              <p:par>
                                <p:cTn id="64" presetID="0" presetClass="path" presetSubtype="0" fill="hold" nodeType="withEffect">
                                  <p:stCondLst>
                                    <p:cond delay="0"/>
                                  </p:stCondLst>
                                  <p:childTnLst>
                                    <p:animMotion origin="layout" path="M 3.33333E-6 3.21594E-6 L 0.33108 0.0003 " pathEditMode="relative" ptsTypes="AA">
                                      <p:cBhvr>
                                        <p:cTn id="65" dur="4200" fill="hold"/>
                                        <p:tgtEl>
                                          <p:spTgt spid="3090"/>
                                        </p:tgtEl>
                                        <p:attrNameLst>
                                          <p:attrName>ppt_x</p:attrName>
                                          <p:attrName>ppt_y</p:attrName>
                                        </p:attrNameLst>
                                      </p:cBhvr>
                                    </p:animMotion>
                                  </p:childTnLst>
                                </p:cTn>
                              </p:par>
                              <p:par>
                                <p:cTn id="66" presetID="22" presetClass="entr" presetSubtype="8" fill="hold" nodeType="withEffect">
                                  <p:stCondLst>
                                    <p:cond delay="2400"/>
                                  </p:stCondLst>
                                  <p:childTnLst>
                                    <p:set>
                                      <p:cBhvr>
                                        <p:cTn id="67" dur="1" fill="hold">
                                          <p:stCondLst>
                                            <p:cond delay="0"/>
                                          </p:stCondLst>
                                        </p:cTn>
                                        <p:tgtEl>
                                          <p:spTgt spid="3091"/>
                                        </p:tgtEl>
                                        <p:attrNameLst>
                                          <p:attrName>style.visibility</p:attrName>
                                        </p:attrNameLst>
                                      </p:cBhvr>
                                      <p:to>
                                        <p:strVal val="visible"/>
                                      </p:to>
                                    </p:set>
                                    <p:animEffect transition="in" filter="wipe(left)">
                                      <p:cBhvr>
                                        <p:cTn id="68" dur="600"/>
                                        <p:tgtEl>
                                          <p:spTgt spid="3091"/>
                                        </p:tgtEl>
                                      </p:cBhvr>
                                    </p:animEffect>
                                  </p:childTnLst>
                                </p:cTn>
                              </p:par>
                              <p:par>
                                <p:cTn id="69" presetID="0" presetClass="path" presetSubtype="0" fill="hold" nodeType="withEffect">
                                  <p:stCondLst>
                                    <p:cond delay="0"/>
                                  </p:stCondLst>
                                  <p:childTnLst>
                                    <p:animMotion origin="layout" path="M 3.33333E-6 3.21594E-6 L 0.33108 0.0003 " pathEditMode="relative" ptsTypes="AA">
                                      <p:cBhvr>
                                        <p:cTn id="70" dur="4200" fill="hold"/>
                                        <p:tgtEl>
                                          <p:spTgt spid="3091"/>
                                        </p:tgtEl>
                                        <p:attrNameLst>
                                          <p:attrName>ppt_x</p:attrName>
                                          <p:attrName>ppt_y</p:attrName>
                                        </p:attrNameLst>
                                      </p:cBhvr>
                                    </p:animMotion>
                                  </p:childTnLst>
                                </p:cTn>
                              </p:par>
                              <p:par>
                                <p:cTn id="71" presetID="22" presetClass="entr" presetSubtype="8" fill="hold" nodeType="withEffect">
                                  <p:stCondLst>
                                    <p:cond delay="3000"/>
                                  </p:stCondLst>
                                  <p:childTnLst>
                                    <p:set>
                                      <p:cBhvr>
                                        <p:cTn id="72" dur="1" fill="hold">
                                          <p:stCondLst>
                                            <p:cond delay="0"/>
                                          </p:stCondLst>
                                        </p:cTn>
                                        <p:tgtEl>
                                          <p:spTgt spid="3092"/>
                                        </p:tgtEl>
                                        <p:attrNameLst>
                                          <p:attrName>style.visibility</p:attrName>
                                        </p:attrNameLst>
                                      </p:cBhvr>
                                      <p:to>
                                        <p:strVal val="visible"/>
                                      </p:to>
                                    </p:set>
                                    <p:animEffect transition="in" filter="wipe(left)">
                                      <p:cBhvr>
                                        <p:cTn id="73" dur="600"/>
                                        <p:tgtEl>
                                          <p:spTgt spid="3092"/>
                                        </p:tgtEl>
                                      </p:cBhvr>
                                    </p:animEffect>
                                  </p:childTnLst>
                                </p:cTn>
                              </p:par>
                              <p:par>
                                <p:cTn id="74" presetID="0" presetClass="path" presetSubtype="0" fill="hold" nodeType="withEffect">
                                  <p:stCondLst>
                                    <p:cond delay="0"/>
                                  </p:stCondLst>
                                  <p:childTnLst>
                                    <p:animMotion origin="layout" path="M 3.33333E-6 3.21594E-6 L 0.33108 0.0003 " pathEditMode="relative" ptsTypes="AA">
                                      <p:cBhvr>
                                        <p:cTn id="75" dur="4200" fill="hold"/>
                                        <p:tgtEl>
                                          <p:spTgt spid="3092"/>
                                        </p:tgtEl>
                                        <p:attrNameLst>
                                          <p:attrName>ppt_x</p:attrName>
                                          <p:attrName>ppt_y</p:attrName>
                                        </p:attrNameLst>
                                      </p:cBhvr>
                                    </p:animMotion>
                                  </p:childTnLst>
                                </p:cTn>
                              </p:par>
                              <p:par>
                                <p:cTn id="76" presetID="22" presetClass="entr" presetSubtype="8" fill="hold" nodeType="withEffect">
                                  <p:stCondLst>
                                    <p:cond delay="3600"/>
                                  </p:stCondLst>
                                  <p:childTnLst>
                                    <p:set>
                                      <p:cBhvr>
                                        <p:cTn id="77" dur="1" fill="hold">
                                          <p:stCondLst>
                                            <p:cond delay="0"/>
                                          </p:stCondLst>
                                        </p:cTn>
                                        <p:tgtEl>
                                          <p:spTgt spid="3093"/>
                                        </p:tgtEl>
                                        <p:attrNameLst>
                                          <p:attrName>style.visibility</p:attrName>
                                        </p:attrNameLst>
                                      </p:cBhvr>
                                      <p:to>
                                        <p:strVal val="visible"/>
                                      </p:to>
                                    </p:set>
                                    <p:animEffect transition="in" filter="wipe(left)">
                                      <p:cBhvr>
                                        <p:cTn id="78" dur="600"/>
                                        <p:tgtEl>
                                          <p:spTgt spid="3093"/>
                                        </p:tgtEl>
                                      </p:cBhvr>
                                    </p:animEffect>
                                  </p:childTnLst>
                                </p:cTn>
                              </p:par>
                              <p:par>
                                <p:cTn id="79" presetID="0" presetClass="path" presetSubtype="0" fill="hold" nodeType="withEffect">
                                  <p:stCondLst>
                                    <p:cond delay="0"/>
                                  </p:stCondLst>
                                  <p:childTnLst>
                                    <p:animMotion origin="layout" path="M 3.33333E-6 3.21594E-6 L 0.33108 0.0003 " pathEditMode="relative" ptsTypes="AA">
                                      <p:cBhvr>
                                        <p:cTn id="80" dur="4200" fill="hold"/>
                                        <p:tgtEl>
                                          <p:spTgt spid="3093"/>
                                        </p:tgtEl>
                                        <p:attrNameLst>
                                          <p:attrName>ppt_x</p:attrName>
                                          <p:attrName>ppt_y</p:attrName>
                                        </p:attrNameLst>
                                      </p:cBhvr>
                                    </p:animMotion>
                                  </p:childTnLst>
                                </p:cTn>
                              </p:par>
                              <p:par>
                                <p:cTn id="81" presetID="16" presetClass="entr" presetSubtype="37" fill="hold" nodeType="withEffect">
                                  <p:stCondLst>
                                    <p:cond delay="0"/>
                                  </p:stCondLst>
                                  <p:childTnLst>
                                    <p:set>
                                      <p:cBhvr>
                                        <p:cTn id="82" dur="1" fill="hold">
                                          <p:stCondLst>
                                            <p:cond delay="0"/>
                                          </p:stCondLst>
                                        </p:cTn>
                                        <p:tgtEl>
                                          <p:spTgt spid="3076"/>
                                        </p:tgtEl>
                                        <p:attrNameLst>
                                          <p:attrName>style.visibility</p:attrName>
                                        </p:attrNameLst>
                                      </p:cBhvr>
                                      <p:to>
                                        <p:strVal val="visible"/>
                                      </p:to>
                                    </p:set>
                                    <p:animEffect transition="in" filter="barn(outVertical)">
                                      <p:cBhvr>
                                        <p:cTn id="83" dur="3700"/>
                                        <p:tgtEl>
                                          <p:spTgt spid="3076"/>
                                        </p:tgtEl>
                                      </p:cBhvr>
                                    </p:animEffect>
                                  </p:childTnLst>
                                </p:cTn>
                              </p:par>
                              <p:par>
                                <p:cTn id="84" presetID="16" presetClass="entr" presetSubtype="37" fill="hold" nodeType="withEffect">
                                  <p:stCondLst>
                                    <p:cond delay="0"/>
                                  </p:stCondLst>
                                  <p:childTnLst>
                                    <p:set>
                                      <p:cBhvr>
                                        <p:cTn id="85" dur="1" fill="hold">
                                          <p:stCondLst>
                                            <p:cond delay="0"/>
                                          </p:stCondLst>
                                        </p:cTn>
                                        <p:tgtEl>
                                          <p:spTgt spid="3075"/>
                                        </p:tgtEl>
                                        <p:attrNameLst>
                                          <p:attrName>style.visibility</p:attrName>
                                        </p:attrNameLst>
                                      </p:cBhvr>
                                      <p:to>
                                        <p:strVal val="visible"/>
                                      </p:to>
                                    </p:set>
                                    <p:animEffect transition="in" filter="barn(outVertical)">
                                      <p:cBhvr>
                                        <p:cTn id="86" dur="5850"/>
                                        <p:tgtEl>
                                          <p:spTgt spid="3075"/>
                                        </p:tgtEl>
                                      </p:cBhvr>
                                    </p:animEffect>
                                  </p:childTnLst>
                                </p:cTn>
                              </p:par>
                              <p:par>
                                <p:cTn id="87" presetID="23" presetClass="entr" presetSubtype="16" fill="hold" nodeType="withEffect">
                                  <p:stCondLst>
                                    <p:cond delay="2000"/>
                                  </p:stCondLst>
                                  <p:childTnLst>
                                    <p:set>
                                      <p:cBhvr>
                                        <p:cTn id="88" dur="1" fill="hold">
                                          <p:stCondLst>
                                            <p:cond delay="0"/>
                                          </p:stCondLst>
                                        </p:cTn>
                                        <p:tgtEl>
                                          <p:spTgt spid="3077"/>
                                        </p:tgtEl>
                                        <p:attrNameLst>
                                          <p:attrName>style.visibility</p:attrName>
                                        </p:attrNameLst>
                                      </p:cBhvr>
                                      <p:to>
                                        <p:strVal val="visible"/>
                                      </p:to>
                                    </p:set>
                                    <p:anim calcmode="lin" valueType="num">
                                      <p:cBhvr>
                                        <p:cTn id="89" dur="1000" fill="hold"/>
                                        <p:tgtEl>
                                          <p:spTgt spid="3077"/>
                                        </p:tgtEl>
                                        <p:attrNameLst>
                                          <p:attrName>ppt_w</p:attrName>
                                        </p:attrNameLst>
                                      </p:cBhvr>
                                      <p:tavLst>
                                        <p:tav tm="0">
                                          <p:val>
                                            <p:fltVal val="0.000000"/>
                                          </p:val>
                                        </p:tav>
                                        <p:tav tm="100000">
                                          <p:val>
                                            <p:strVal val="#ppt_w"/>
                                          </p:val>
                                        </p:tav>
                                      </p:tavLst>
                                    </p:anim>
                                    <p:anim calcmode="lin" valueType="num">
                                      <p:cBhvr>
                                        <p:cTn id="90" dur="1000" fill="hold"/>
                                        <p:tgtEl>
                                          <p:spTgt spid="3077"/>
                                        </p:tgtEl>
                                        <p:attrNameLst>
                                          <p:attrName>ppt_h</p:attrName>
                                        </p:attrNameLst>
                                      </p:cBhvr>
                                      <p:tavLst>
                                        <p:tav tm="0">
                                          <p:val>
                                            <p:fltVal val="0.000000"/>
                                          </p:val>
                                        </p:tav>
                                        <p:tav tm="100000">
                                          <p:val>
                                            <p:strVal val="#ppt_h"/>
                                          </p:val>
                                        </p:tav>
                                      </p:tavLst>
                                    </p:anim>
                                  </p:childTnLst>
                                </p:cTn>
                              </p:par>
                              <p:par>
                                <p:cTn id="91" presetID="35" presetClass="entr" presetSubtype="0" fill="hold" nodeType="withEffect">
                                  <p:stCondLst>
                                    <p:cond delay="2000"/>
                                  </p:stCondLst>
                                  <p:childTnLst>
                                    <p:set>
                                      <p:cBhvr>
                                        <p:cTn id="92" dur="1" fill="hold">
                                          <p:stCondLst>
                                            <p:cond delay="0"/>
                                          </p:stCondLst>
                                        </p:cTn>
                                        <p:tgtEl>
                                          <p:spTgt spid="3077"/>
                                        </p:tgtEl>
                                        <p:attrNameLst>
                                          <p:attrName>style.visibility</p:attrName>
                                        </p:attrNameLst>
                                      </p:cBhvr>
                                      <p:to>
                                        <p:strVal val="visible"/>
                                      </p:to>
                                    </p:set>
                                    <p:animEffect transition="in" filter="fade">
                                      <p:cBhvr>
                                        <p:cTn id="93" dur="1000"/>
                                        <p:tgtEl>
                                          <p:spTgt spid="3077"/>
                                        </p:tgtEl>
                                      </p:cBhvr>
                                    </p:animEffect>
                                    <p:anim calcmode="lin" valueType="num">
                                      <p:cBhvr>
                                        <p:cTn id="94" dur="1000" fill="hold"/>
                                        <p:tgtEl>
                                          <p:spTgt spid="3077"/>
                                        </p:tgtEl>
                                        <p:attrNameLst>
                                          <p:attrName>style.rotation</p:attrName>
                                        </p:attrNameLst>
                                      </p:cBhvr>
                                      <p:tavLst>
                                        <p:tav tm="0">
                                          <p:val>
                                            <p:fltVal val="720.000000"/>
                                          </p:val>
                                        </p:tav>
                                        <p:tav tm="100000">
                                          <p:val>
                                            <p:fltVal val="0.000000"/>
                                          </p:val>
                                        </p:tav>
                                      </p:tavLst>
                                    </p:anim>
                                    <p:anim calcmode="lin" valueType="num">
                                      <p:cBhvr>
                                        <p:cTn id="95" dur="1000" fill="hold"/>
                                        <p:tgtEl>
                                          <p:spTgt spid="3077"/>
                                        </p:tgtEl>
                                        <p:attrNameLst>
                                          <p:attrName>ppt_h</p:attrName>
                                        </p:attrNameLst>
                                      </p:cBhvr>
                                      <p:tavLst>
                                        <p:tav tm="0">
                                          <p:val>
                                            <p:fltVal val="0.000000"/>
                                          </p:val>
                                        </p:tav>
                                        <p:tav tm="100000">
                                          <p:val>
                                            <p:strVal val="#ppt_h"/>
                                          </p:val>
                                        </p:tav>
                                      </p:tavLst>
                                    </p:anim>
                                    <p:anim calcmode="lin" valueType="num">
                                      <p:cBhvr>
                                        <p:cTn id="96" dur="1000" fill="hold"/>
                                        <p:tgtEl>
                                          <p:spTgt spid="3077"/>
                                        </p:tgtEl>
                                        <p:attrNameLst>
                                          <p:attrName>ppt_w</p:attrName>
                                        </p:attrNameLst>
                                      </p:cBhvr>
                                      <p:tavLst>
                                        <p:tav tm="0">
                                          <p:val>
                                            <p:fltVal val="0.000000"/>
                                          </p:val>
                                        </p:tav>
                                        <p:tav tm="100000">
                                          <p:val>
                                            <p:strVal val="#ppt_w"/>
                                          </p:val>
                                        </p:tav>
                                      </p:tavLst>
                                    </p:anim>
                                  </p:childTnLst>
                                </p:cTn>
                              </p:par>
                              <p:par>
                                <p:cTn id="97" presetID="22" presetClass="entr" presetSubtype="8" fill="hold" nodeType="withEffect">
                                  <p:stCondLst>
                                    <p:cond delay="2000"/>
                                  </p:stCondLst>
                                  <p:childTnLst>
                                    <p:set>
                                      <p:cBhvr>
                                        <p:cTn id="98" dur="1" fill="hold">
                                          <p:stCondLst>
                                            <p:cond delay="0"/>
                                          </p:stCondLst>
                                        </p:cTn>
                                        <p:tgtEl>
                                          <p:spTgt spid="3095"/>
                                        </p:tgtEl>
                                        <p:attrNameLst>
                                          <p:attrName>style.visibility</p:attrName>
                                        </p:attrNameLst>
                                      </p:cBhvr>
                                      <p:to>
                                        <p:strVal val="visible"/>
                                      </p:to>
                                    </p:set>
                                    <p:animEffect transition="in" filter="wipe(left)">
                                      <p:cBhvr>
                                        <p:cTn id="99" dur="2200"/>
                                        <p:tgtEl>
                                          <p:spTgt spid="3095"/>
                                        </p:tgtEl>
                                      </p:cBhvr>
                                    </p:animEffect>
                                  </p:childTnLst>
                                </p:cTn>
                              </p:par>
                              <p:par>
                                <p:cTn id="100" presetID="10" presetClass="exit" presetSubtype="0" fill="hold" grpId="0" nodeType="withEffect">
                                  <p:stCondLst>
                                    <p:cond delay="5100"/>
                                  </p:stCondLst>
                                  <p:childTnLst>
                                    <p:animEffect transition="out" filter="fade">
                                      <p:cBhvr>
                                        <p:cTn id="101" dur="500"/>
                                        <p:tgtEl>
                                          <p:spTgt spid="3074"/>
                                        </p:tgtEl>
                                      </p:cBhvr>
                                    </p:animEffect>
                                    <p:set>
                                      <p:cBhvr>
                                        <p:cTn id="102" dur="1" fill="hold">
                                          <p:stCondLst>
                                            <p:cond delay="499"/>
                                          </p:stCondLst>
                                        </p:cTn>
                                        <p:tgtEl>
                                          <p:spTgt spid="3074"/>
                                        </p:tgtEl>
                                        <p:attrNameLst>
                                          <p:attrName>style.visibility</p:attrName>
                                        </p:attrNameLst>
                                      </p:cBhvr>
                                      <p:to>
                                        <p:strVal val="hidden"/>
                                      </p:to>
                                    </p:set>
                                  </p:childTnLst>
                                </p:cTn>
                              </p:par>
                              <p:par>
                                <p:cTn id="103" presetID="10" presetClass="entr" presetSubtype="0" fill="hold" nodeType="withEffect">
                                  <p:stCondLst>
                                    <p:cond delay="3000"/>
                                  </p:stCondLst>
                                  <p:childTnLst>
                                    <p:set>
                                      <p:cBhvr>
                                        <p:cTn id="104" dur="1" fill="hold">
                                          <p:stCondLst>
                                            <p:cond delay="0"/>
                                          </p:stCondLst>
                                        </p:cTn>
                                        <p:tgtEl>
                                          <p:spTgt spid="3094"/>
                                        </p:tgtEl>
                                        <p:attrNameLst>
                                          <p:attrName>style.visibility</p:attrName>
                                        </p:attrNameLst>
                                      </p:cBhvr>
                                      <p:to>
                                        <p:strVal val="visible"/>
                                      </p:to>
                                    </p:set>
                                    <p:animEffect transition="in" filter="fade">
                                      <p:cBhvr>
                                        <p:cTn id="105" dur="800"/>
                                        <p:tgtEl>
                                          <p:spTgt spid="3094"/>
                                        </p:tgtEl>
                                      </p:cBhvr>
                                    </p:animEffect>
                                  </p:childTnLst>
                                </p:cTn>
                              </p:par>
                              <p:par>
                                <p:cTn id="106" presetID="0" presetClass="path" presetSubtype="0" accel="50000" decel="50000" fill="hold" nodeType="withEffect">
                                  <p:stCondLst>
                                    <p:cond delay="3650"/>
                                  </p:stCondLst>
                                  <p:childTnLst>
                                    <p:animMotion origin="layout" path="M -2.5E-6 4.65906E-6 L 0.41736 -0.32922 " pathEditMode="relative" rAng="0" ptsTypes="AA">
                                      <p:cBhvr>
                                        <p:cTn id="107" dur="2000" fill="hold"/>
                                        <p:tgtEl>
                                          <p:spTgt spid="3094"/>
                                        </p:tgtEl>
                                        <p:attrNameLst>
                                          <p:attrName>ppt_x</p:attrName>
                                          <p:attrName>ppt_y</p:attrName>
                                        </p:attrNameLst>
                                      </p:cBhvr>
                                      <p:rCtr x="20900" y="-16200"/>
                                    </p:animMotion>
                                  </p:childTnLst>
                                </p:cTn>
                              </p:par>
                              <p:par>
                                <p:cTn id="108" presetID="6" presetClass="emph" presetSubtype="0" fill="hold" nodeType="withEffect">
                                  <p:stCondLst>
                                    <p:cond delay="3600"/>
                                  </p:stCondLst>
                                  <p:childTnLst>
                                    <p:animScale>
                                      <p:cBhvr>
                                        <p:cTn id="109" dur="2000" fill="hold"/>
                                        <p:tgtEl>
                                          <p:spTgt spid="3094"/>
                                        </p:tgtEl>
                                      </p:cBhvr>
                                      <p:by x="50000" y="50000"/>
                                    </p:animScale>
                                  </p:childTnLst>
                                </p:cTn>
                              </p:par>
                              <p:par>
                                <p:cTn id="110" presetID="10" presetClass="entr" presetSubtype="0" fill="hold" nodeType="withEffect">
                                  <p:stCondLst>
                                    <p:cond delay="5300"/>
                                  </p:stCondLst>
                                  <p:childTnLst>
                                    <p:set>
                                      <p:cBhvr>
                                        <p:cTn id="111" dur="1" fill="hold">
                                          <p:stCondLst>
                                            <p:cond delay="0"/>
                                          </p:stCondLst>
                                        </p:cTn>
                                        <p:tgtEl>
                                          <p:spTgt spid="3096"/>
                                        </p:tgtEl>
                                        <p:attrNameLst>
                                          <p:attrName>style.visibility</p:attrName>
                                        </p:attrNameLst>
                                      </p:cBhvr>
                                      <p:to>
                                        <p:strVal val="visible"/>
                                      </p:to>
                                    </p:set>
                                    <p:animEffect transition="in" filter="fade">
                                      <p:cBhvr>
                                        <p:cTn id="112" dur="1000"/>
                                        <p:tgtEl>
                                          <p:spTgt spid="309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113" fill="hold" display="0">
                  <p:stCondLst>
                    <p:cond delay="indefinite"/>
                  </p:stCondLst>
                  <p:endCondLst>
                    <p:cond evt="onStopAudio" delay="0">
                      <p:tgtEl>
                        <p:sldTgt/>
                      </p:tgtEl>
                    </p:cond>
                  </p:endCondLst>
                </p:cTn>
                <p:tgtEl>
                  <p:spTgt spid="3097"/>
                </p:tgtEl>
              </p:cMediaNode>
            </p:audio>
          </p:childTnLst>
        </p:cTn>
      </p:par>
    </p:tnLst>
    <p:bldLst>
      <p:bldP spid="307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4"/>
          <p:cNvSpPr/>
          <p:nvPr/>
        </p:nvSpPr>
        <p:spPr>
          <a:xfrm>
            <a:off x="4572000" y="990600"/>
            <a:ext cx="549275" cy="2492375"/>
          </a:xfrm>
          <a:prstGeom prst="rect">
            <a:avLst/>
          </a:prstGeom>
          <a:noFill/>
          <a:ln w="9525">
            <a:noFill/>
          </a:ln>
        </p:spPr>
        <p:txBody>
          <a:bodyPr vert="eaVert" wrap="none" anchor="t">
            <a:spAutoFit/>
          </a:bodyPr>
          <a:p>
            <a:r>
              <a:rPr lang="zh-CN" altLang="en-US" sz="2400" b="1" dirty="0">
                <a:solidFill>
                  <a:srgbClr val="0000FF"/>
                </a:solidFill>
                <a:latin typeface="Arial" panose="020B0604020202020204" pitchFamily="34" charset="0"/>
                <a:ea typeface="黑体" panose="02010609060101010101" charset="-122"/>
              </a:rPr>
              <a:t>关汉卿</a:t>
            </a:r>
            <a:r>
              <a:rPr lang="en-US" altLang="zh-CN" sz="2400" b="1" dirty="0">
                <a:solidFill>
                  <a:srgbClr val="0000FF"/>
                </a:solidFill>
                <a:latin typeface="Arial" panose="020B0604020202020204" pitchFamily="34" charset="0"/>
                <a:ea typeface="黑体" panose="02010609060101010101" charset="-122"/>
              </a:rPr>
              <a:t>《</a:t>
            </a:r>
            <a:r>
              <a:rPr lang="zh-CN" altLang="en-US" sz="2400" b="1" dirty="0">
                <a:solidFill>
                  <a:srgbClr val="0000FF"/>
                </a:solidFill>
                <a:latin typeface="Arial" panose="020B0604020202020204" pitchFamily="34" charset="0"/>
                <a:ea typeface="黑体" panose="02010609060101010101" charset="-122"/>
              </a:rPr>
              <a:t>窦娥冤</a:t>
            </a:r>
            <a:r>
              <a:rPr lang="en-US" altLang="zh-CN" sz="2400" b="1">
                <a:solidFill>
                  <a:srgbClr val="FF0000"/>
                </a:solidFill>
                <a:latin typeface="Arial" panose="020B0604020202020204" pitchFamily="34" charset="0"/>
                <a:ea typeface="黑体" panose="02010609060101010101" charset="-122"/>
              </a:rPr>
              <a:t>》</a:t>
            </a:r>
            <a:endParaRPr lang="en-US" altLang="zh-CN" sz="2400" b="1">
              <a:solidFill>
                <a:srgbClr val="FF0000"/>
              </a:solidFill>
              <a:latin typeface="Arial" panose="020B0604020202020204" pitchFamily="34" charset="0"/>
              <a:ea typeface="黑体" panose="02010609060101010101" charset="-122"/>
            </a:endParaRPr>
          </a:p>
        </p:txBody>
      </p:sp>
      <p:grpSp>
        <p:nvGrpSpPr>
          <p:cNvPr id="2" name="组合 12"/>
          <p:cNvGrpSpPr/>
          <p:nvPr/>
        </p:nvGrpSpPr>
        <p:grpSpPr>
          <a:xfrm>
            <a:off x="228600" y="3448050"/>
            <a:ext cx="8686800" cy="3257550"/>
            <a:chOff x="228600" y="3448050"/>
            <a:chExt cx="8686800" cy="3257550"/>
          </a:xfrm>
        </p:grpSpPr>
        <p:pic>
          <p:nvPicPr>
            <p:cNvPr id="13315" name="Picture 2" descr="whrd2006052906"/>
            <p:cNvPicPr>
              <a:picLocks noChangeAspect="1"/>
            </p:cNvPicPr>
            <p:nvPr/>
          </p:nvPicPr>
          <p:blipFill>
            <a:blip r:embed="rId1"/>
            <a:stretch>
              <a:fillRect/>
            </a:stretch>
          </p:blipFill>
          <p:spPr>
            <a:xfrm>
              <a:off x="4572000" y="3448050"/>
              <a:ext cx="4343400" cy="3257550"/>
            </a:xfrm>
            <a:prstGeom prst="rect">
              <a:avLst/>
            </a:prstGeom>
            <a:noFill/>
            <a:ln w="25400" cap="flat" cmpd="sng">
              <a:solidFill>
                <a:srgbClr val="008000"/>
              </a:solidFill>
              <a:prstDash val="solid"/>
              <a:miter/>
              <a:headEnd type="none" w="med" len="med"/>
              <a:tailEnd type="none" w="med" len="med"/>
            </a:ln>
          </p:spPr>
        </p:pic>
        <p:sp>
          <p:nvSpPr>
            <p:cNvPr id="13316" name="Rectangle 5"/>
            <p:cNvSpPr/>
            <p:nvPr/>
          </p:nvSpPr>
          <p:spPr>
            <a:xfrm>
              <a:off x="3962400" y="4038600"/>
              <a:ext cx="549275" cy="2492375"/>
            </a:xfrm>
            <a:prstGeom prst="rect">
              <a:avLst/>
            </a:prstGeom>
            <a:noFill/>
            <a:ln w="9525">
              <a:noFill/>
            </a:ln>
          </p:spPr>
          <p:txBody>
            <a:bodyPr vert="eaVert" wrap="none" anchor="t">
              <a:spAutoFit/>
            </a:bodyPr>
            <a:p>
              <a:r>
                <a:rPr lang="zh-CN" altLang="en-US" sz="2400" b="1" dirty="0">
                  <a:solidFill>
                    <a:srgbClr val="3333FF"/>
                  </a:solidFill>
                  <a:latin typeface="Arial" panose="020B0604020202020204" pitchFamily="34" charset="0"/>
                  <a:ea typeface="黑体" panose="02010609060101010101" charset="-122"/>
                </a:rPr>
                <a:t>王实甫</a:t>
              </a:r>
              <a:r>
                <a:rPr lang="en-US" altLang="zh-CN" sz="2400" b="1" dirty="0">
                  <a:solidFill>
                    <a:srgbClr val="3333FF"/>
                  </a:solidFill>
                  <a:latin typeface="Arial" panose="020B0604020202020204" pitchFamily="34" charset="0"/>
                  <a:ea typeface="黑体" panose="02010609060101010101" charset="-122"/>
                </a:rPr>
                <a:t>《</a:t>
              </a:r>
              <a:r>
                <a:rPr lang="zh-CN" altLang="en-US" sz="2400" b="1" dirty="0">
                  <a:solidFill>
                    <a:srgbClr val="3333FF"/>
                  </a:solidFill>
                  <a:latin typeface="Arial" panose="020B0604020202020204" pitchFamily="34" charset="0"/>
                  <a:ea typeface="黑体" panose="02010609060101010101" charset="-122"/>
                </a:rPr>
                <a:t>西厢记</a:t>
              </a:r>
              <a:r>
                <a:rPr lang="en-US" altLang="zh-CN" sz="2400" b="1">
                  <a:solidFill>
                    <a:srgbClr val="3333FF"/>
                  </a:solidFill>
                  <a:latin typeface="Arial" panose="020B0604020202020204" pitchFamily="34" charset="0"/>
                  <a:ea typeface="黑体" panose="02010609060101010101" charset="-122"/>
                </a:rPr>
                <a:t>》</a:t>
              </a:r>
              <a:endParaRPr lang="en-US" altLang="zh-CN" sz="2400" b="1">
                <a:solidFill>
                  <a:srgbClr val="3333FF"/>
                </a:solidFill>
                <a:latin typeface="Arial" panose="020B0604020202020204" pitchFamily="34" charset="0"/>
                <a:ea typeface="黑体" panose="02010609060101010101" charset="-122"/>
              </a:endParaRPr>
            </a:p>
          </p:txBody>
        </p:sp>
        <p:sp>
          <p:nvSpPr>
            <p:cNvPr id="13317" name="Rectangle 6"/>
            <p:cNvSpPr/>
            <p:nvPr/>
          </p:nvSpPr>
          <p:spPr>
            <a:xfrm>
              <a:off x="228600" y="3581400"/>
              <a:ext cx="3657600" cy="3048000"/>
            </a:xfrm>
            <a:prstGeom prst="rect">
              <a:avLst/>
            </a:prstGeom>
            <a:gradFill rotWithShape="1">
              <a:gsLst>
                <a:gs pos="0">
                  <a:srgbClr val="00CCFF"/>
                </a:gs>
                <a:gs pos="100000">
                  <a:schemeClr val="bg1"/>
                </a:gs>
              </a:gsLst>
              <a:lin ang="18900000" scaled="1"/>
              <a:tileRect/>
            </a:gradFill>
            <a:ln w="9525">
              <a:noFill/>
            </a:ln>
          </p:spPr>
          <p:txBody>
            <a:bodyPr anchor="ctr"/>
            <a:p>
              <a:r>
                <a:rPr lang="en-US" altLang="zh-CN" sz="2800" b="1" dirty="0">
                  <a:solidFill>
                    <a:srgbClr val="3333FF"/>
                  </a:solidFill>
                  <a:latin typeface="Arial" panose="020B0604020202020204" pitchFamily="34" charset="0"/>
                  <a:ea typeface="仿宋_GB2312" pitchFamily="49" charset="-122"/>
                </a:rPr>
                <a:t>  </a:t>
              </a:r>
              <a:r>
                <a:rPr lang="en-US" altLang="zh-CN" sz="2800" b="1" dirty="0">
                  <a:latin typeface="Arial" panose="020B0604020202020204" pitchFamily="34" charset="0"/>
                  <a:ea typeface="黑体" panose="02010609060101010101" charset="-122"/>
                </a:rPr>
                <a:t>《</a:t>
              </a:r>
              <a:r>
                <a:rPr lang="zh-CN" altLang="en-US" sz="2800" b="1" dirty="0">
                  <a:latin typeface="Arial" panose="020B0604020202020204" pitchFamily="34" charset="0"/>
                  <a:ea typeface="黑体" panose="02010609060101010101" charset="-122"/>
                </a:rPr>
                <a:t>西厢记</a:t>
              </a:r>
              <a:r>
                <a:rPr lang="en-US" altLang="zh-CN" sz="2800" b="1" dirty="0">
                  <a:latin typeface="Arial" panose="020B0604020202020204" pitchFamily="34" charset="0"/>
                  <a:ea typeface="黑体" panose="02010609060101010101" charset="-122"/>
                </a:rPr>
                <a:t>》</a:t>
              </a:r>
              <a:r>
                <a:rPr lang="zh-CN" altLang="en-US" sz="2800" b="1" dirty="0">
                  <a:latin typeface="Arial" panose="020B0604020202020204" pitchFamily="34" charset="0"/>
                  <a:ea typeface="黑体" panose="02010609060101010101" charset="-122"/>
                </a:rPr>
                <a:t>是元杂剧作品中最为杰出的经典，第一次在“存天理，灭人欲”的封建社会响亮地喊出</a:t>
              </a:r>
              <a:r>
                <a:rPr lang="zh-CN" altLang="en-US" sz="2800" b="1" dirty="0">
                  <a:solidFill>
                    <a:srgbClr val="FF0000"/>
                  </a:solidFill>
                  <a:latin typeface="Arial" panose="020B0604020202020204" pitchFamily="34" charset="0"/>
                  <a:ea typeface="黑体" panose="02010609060101010101" charset="-122"/>
                </a:rPr>
                <a:t>“愿天下有情人终成眷属！”</a:t>
              </a:r>
              <a:r>
                <a:rPr lang="zh-CN" altLang="en-US" sz="2800" b="1" dirty="0">
                  <a:latin typeface="Arial" panose="020B0604020202020204" pitchFamily="34" charset="0"/>
                  <a:ea typeface="黑体" panose="02010609060101010101" charset="-122"/>
                </a:rPr>
                <a:t>的口号。</a:t>
              </a:r>
              <a:endParaRPr lang="zh-CN" altLang="en-US" sz="2800" b="1" dirty="0">
                <a:latin typeface="Arial" panose="020B0604020202020204" pitchFamily="34" charset="0"/>
                <a:ea typeface="黑体" panose="02010609060101010101" charset="-122"/>
              </a:endParaRPr>
            </a:p>
          </p:txBody>
        </p:sp>
      </p:grpSp>
      <p:grpSp>
        <p:nvGrpSpPr>
          <p:cNvPr id="3" name="组合 11"/>
          <p:cNvGrpSpPr/>
          <p:nvPr/>
        </p:nvGrpSpPr>
        <p:grpSpPr>
          <a:xfrm>
            <a:off x="228600" y="0"/>
            <a:ext cx="8534400" cy="3429000"/>
            <a:chOff x="228600" y="-428625"/>
            <a:chExt cx="8534400" cy="3857625"/>
          </a:xfrm>
        </p:grpSpPr>
        <p:pic>
          <p:nvPicPr>
            <p:cNvPr id="13319" name="Picture 3" descr="713760467"/>
            <p:cNvPicPr>
              <a:picLocks noChangeAspect="1"/>
            </p:cNvPicPr>
            <p:nvPr/>
          </p:nvPicPr>
          <p:blipFill>
            <a:blip r:embed="rId2"/>
            <a:stretch>
              <a:fillRect/>
            </a:stretch>
          </p:blipFill>
          <p:spPr>
            <a:xfrm>
              <a:off x="228600" y="228600"/>
              <a:ext cx="4267200" cy="3200400"/>
            </a:xfrm>
            <a:prstGeom prst="rect">
              <a:avLst/>
            </a:prstGeom>
            <a:noFill/>
            <a:ln w="25400" cap="flat" cmpd="sng">
              <a:solidFill>
                <a:srgbClr val="008000"/>
              </a:solidFill>
              <a:prstDash val="solid"/>
              <a:miter/>
              <a:headEnd type="none" w="med" len="med"/>
              <a:tailEnd type="none" w="med" len="med"/>
            </a:ln>
          </p:spPr>
        </p:pic>
        <p:sp>
          <p:nvSpPr>
            <p:cNvPr id="13320" name="Rectangle 7"/>
            <p:cNvSpPr/>
            <p:nvPr/>
          </p:nvSpPr>
          <p:spPr>
            <a:xfrm>
              <a:off x="5105400" y="442913"/>
              <a:ext cx="3657600" cy="2637829"/>
            </a:xfrm>
            <a:prstGeom prst="rect">
              <a:avLst/>
            </a:prstGeom>
            <a:gradFill rotWithShape="1">
              <a:gsLst>
                <a:gs pos="0">
                  <a:schemeClr val="bg1"/>
                </a:gs>
                <a:gs pos="100000">
                  <a:srgbClr val="FFFF00"/>
                </a:gs>
              </a:gsLst>
              <a:lin ang="18900000" scaled="1"/>
              <a:tileRect/>
            </a:gradFill>
            <a:ln w="9525">
              <a:noFill/>
            </a:ln>
          </p:spPr>
          <p:txBody>
            <a:bodyPr anchor="ctr">
              <a:spAutoFit/>
            </a:bodyPr>
            <a:p>
              <a:r>
                <a:rPr lang="en-US" altLang="zh-CN" sz="2400" b="1" dirty="0">
                  <a:latin typeface="仿宋_GB2312" pitchFamily="49" charset="-122"/>
                  <a:ea typeface="仿宋_GB2312" pitchFamily="49" charset="-122"/>
                </a:rPr>
                <a:t>   </a:t>
              </a:r>
              <a:r>
                <a:rPr lang="zh-CN" altLang="en-US" sz="2400" b="1" dirty="0">
                  <a:latin typeface="黑体" panose="02010609060101010101" charset="-122"/>
                  <a:ea typeface="黑体" panose="02010609060101010101" charset="-122"/>
                </a:rPr>
                <a:t>一个弱小无助的寡妇在流氓恶棍的坑害下被诬为</a:t>
              </a:r>
              <a:r>
                <a:rPr lang="zh-CN" altLang="en-US" sz="2400" b="1" dirty="0">
                  <a:latin typeface="Arial" panose="020B0604020202020204" pitchFamily="34" charset="0"/>
                  <a:ea typeface="黑体" panose="02010609060101010101" charset="-122"/>
                </a:rPr>
                <a:t>“</a:t>
              </a:r>
              <a:r>
                <a:rPr lang="zh-CN" altLang="en-US" sz="2400" b="1" dirty="0">
                  <a:latin typeface="黑体" panose="02010609060101010101" charset="-122"/>
                  <a:ea typeface="黑体" panose="02010609060101010101" charset="-122"/>
                </a:rPr>
                <a:t>药死公公</a:t>
              </a:r>
              <a:r>
                <a:rPr lang="zh-CN" altLang="en-US" sz="2400" b="1" dirty="0">
                  <a:latin typeface="Arial" panose="020B0604020202020204" pitchFamily="34" charset="0"/>
                  <a:ea typeface="黑体" panose="02010609060101010101" charset="-122"/>
                </a:rPr>
                <a:t>”</a:t>
              </a:r>
              <a:r>
                <a:rPr lang="zh-CN" altLang="en-US" sz="2400" b="1" dirty="0">
                  <a:latin typeface="黑体" panose="02010609060101010101" charset="-122"/>
                  <a:ea typeface="黑体" panose="02010609060101010101" charset="-122"/>
                </a:rPr>
                <a:t>而斩首示众的故事，它反映了昏官的贪赃枉法，当时社会的不公正性。</a:t>
              </a:r>
              <a:r>
                <a:rPr lang="zh-CN" altLang="en-US" sz="2800" b="1" dirty="0">
                  <a:latin typeface="黑体" panose="02010609060101010101" charset="-122"/>
                  <a:ea typeface="黑体" panose="02010609060101010101" charset="-122"/>
                </a:rPr>
                <a:t> </a:t>
              </a:r>
              <a:endParaRPr lang="zh-CN" altLang="en-US" sz="2800" b="1" dirty="0">
                <a:latin typeface="黑体" panose="02010609060101010101" charset="-122"/>
                <a:ea typeface="黑体" panose="02010609060101010101" charset="-122"/>
              </a:endParaRPr>
            </a:p>
          </p:txBody>
        </p:sp>
        <p:sp>
          <p:nvSpPr>
            <p:cNvPr id="13321" name="AutoShape 9"/>
            <p:cNvSpPr/>
            <p:nvPr/>
          </p:nvSpPr>
          <p:spPr>
            <a:xfrm>
              <a:off x="2667000" y="-428625"/>
              <a:ext cx="6096000" cy="857250"/>
            </a:xfrm>
            <a:prstGeom prst="wedgeRectCallout">
              <a:avLst>
                <a:gd name="adj1" fmla="val -55287"/>
                <a:gd name="adj2" fmla="val 107292"/>
              </a:avLst>
            </a:prstGeom>
            <a:solidFill>
              <a:schemeClr val="accent1"/>
            </a:solidFill>
            <a:ln w="9525" cap="flat" cmpd="sng">
              <a:solidFill>
                <a:schemeClr val="tx1"/>
              </a:solidFill>
              <a:prstDash val="solid"/>
              <a:miter/>
              <a:headEnd type="none" w="med" len="med"/>
              <a:tailEnd type="none" w="med" len="med"/>
            </a:ln>
          </p:spPr>
          <p:txBody>
            <a:bodyPr anchor="t"/>
            <a:p>
              <a:pPr>
                <a:spcBef>
                  <a:spcPct val="50000"/>
                </a:spcBef>
              </a:pPr>
              <a:r>
                <a:rPr lang="zh-CN" altLang="en-US" sz="2400" b="1" dirty="0">
                  <a:solidFill>
                    <a:srgbClr val="0000FF"/>
                  </a:solidFill>
                  <a:latin typeface="Arial" panose="020B0604020202020204" pitchFamily="34" charset="0"/>
                  <a:ea typeface="宋体" panose="02010600030101010101" pitchFamily="2" charset="-122"/>
                </a:rPr>
                <a:t>地也，你不分好歹何为地！天也，你错堪贤愚枉做天！</a:t>
              </a:r>
              <a:endParaRPr lang="zh-CN" altLang="en-US" sz="2400" b="1" dirty="0">
                <a:solidFill>
                  <a:srgbClr val="0000FF"/>
                </a:solidFill>
                <a:latin typeface="Arial" panose="020B0604020202020204" pitchFamily="34" charset="0"/>
                <a:ea typeface="宋体" panose="02010600030101010101" pitchFamily="2" charset="-122"/>
              </a:endParaRPr>
            </a:p>
            <a:p>
              <a:pPr algn="ctr"/>
              <a:endParaRPr lang="zh-CN" altLang="en-US" dirty="0">
                <a:latin typeface="Arial" panose="020B0604020202020204" pitchFamily="34" charset="0"/>
                <a:ea typeface="宋体" panose="02010600030101010101" pitchFamily="2" charset="-122"/>
              </a:endParaRPr>
            </a:p>
          </p:txBody>
        </p:sp>
      </p:grpSp>
      <p:sp>
        <p:nvSpPr>
          <p:cNvPr id="13322" name="WordArt 5"/>
          <p:cNvSpPr>
            <a:spLocks noTextEdit="1"/>
          </p:cNvSpPr>
          <p:nvPr/>
        </p:nvSpPr>
        <p:spPr>
          <a:xfrm>
            <a:off x="228600" y="0"/>
            <a:ext cx="1676400" cy="627063"/>
          </a:xfrm>
          <a:prstGeom prst="rect">
            <a:avLst/>
          </a:prstGeom>
        </p:spPr>
        <p:txBody>
          <a:bodyPr wrap="none" fromWordArt="1">
            <a:prstTxWarp prst="textCascadeUp">
              <a:avLst>
                <a:gd name="adj" fmla="val 44444"/>
              </a:avLst>
            </a:prstTxWarp>
            <a:normAutofit/>
          </a:bodyPr>
          <a:p>
            <a:pPr algn="ctr"/>
            <a:r>
              <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rPr>
              <a:t>作品赏析</a:t>
            </a:r>
            <a:endPar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2" name="Rectangle 6"/>
          <p:cNvSpPr>
            <a:spLocks noChangeArrowheads="1"/>
          </p:cNvSpPr>
          <p:nvPr/>
        </p:nvSpPr>
        <p:spPr bwMode="auto">
          <a:xfrm>
            <a:off x="0" y="0"/>
            <a:ext cx="9144000" cy="4399915"/>
          </a:xfrm>
          <a:prstGeom prst="rect">
            <a:avLst/>
          </a:prstGeom>
          <a:solidFill>
            <a:srgbClr val="FFFF99">
              <a:alpha val="30000"/>
            </a:srgbClr>
          </a:solidFill>
          <a:ln w="19050">
            <a:solidFill>
              <a:srgbClr val="FF6600"/>
            </a:solidFill>
            <a:prstDash val="dash"/>
            <a:miter lim="800000"/>
          </a:ln>
          <a:effectLst/>
        </p:spPr>
        <p:txBody>
          <a:bodyPr>
            <a:spAutoFit/>
          </a:bodyPr>
          <a:p>
            <a:pPr fontAlgn="base"/>
            <a:r>
              <a:rPr lang="zh-CN" altLang="en-US" sz="2800" b="1" strike="noStrike" noProof="1" dirty="0">
                <a:latin typeface="Arial" panose="020B0604020202020204" pitchFamily="34" charset="0"/>
                <a:ea typeface="方正大黑简体"/>
                <a:cs typeface="+mn-cs"/>
              </a:rPr>
              <a:t>二、戏曲的发展</a:t>
            </a:r>
            <a:r>
              <a:rPr lang="en-US" altLang="zh-CN" sz="2800" b="1" strike="noStrike" noProof="1">
                <a:latin typeface="Arial" panose="020B0604020202020204" pitchFamily="34" charset="0"/>
                <a:ea typeface="方正大黑简体"/>
                <a:cs typeface="+mn-cs"/>
              </a:rPr>
              <a:t>——</a:t>
            </a:r>
            <a:r>
              <a:rPr lang="zh-CN" altLang="en-US" sz="2800" b="1" strike="noStrike" noProof="1" dirty="0">
                <a:latin typeface="Arial" panose="020B0604020202020204" pitchFamily="34" charset="0"/>
                <a:ea typeface="方正大黑简体"/>
                <a:cs typeface="+mn-cs"/>
              </a:rPr>
              <a:t>元杂剧与昆曲</a:t>
            </a:r>
            <a:endParaRPr lang="zh-CN" altLang="en-US" sz="2800" b="1" strike="noStrike" noProof="1" dirty="0">
              <a:latin typeface="Arial" panose="020B0604020202020204" pitchFamily="34" charset="0"/>
              <a:ea typeface="方正大黑简体"/>
            </a:endParaRPr>
          </a:p>
          <a:p>
            <a:pPr fontAlgn="base"/>
            <a:r>
              <a:rPr lang="en-US" altLang="zh-CN" sz="2800" b="1" strike="noStrike" noProof="1" dirty="0">
                <a:latin typeface="Arial" panose="020B0604020202020204" pitchFamily="34" charset="0"/>
                <a:ea typeface="方正大黑简体"/>
                <a:cs typeface="+mn-cs"/>
              </a:rPr>
              <a:t>1.</a:t>
            </a:r>
            <a:r>
              <a:rPr lang="zh-CN" altLang="en-US" sz="2800" b="1" strike="noStrike" noProof="1" dirty="0">
                <a:latin typeface="Arial" panose="020B0604020202020204" pitchFamily="34" charset="0"/>
                <a:ea typeface="方正大黑简体"/>
                <a:cs typeface="+mn-cs"/>
              </a:rPr>
              <a:t>元杂剧</a:t>
            </a:r>
            <a:r>
              <a:rPr lang="en-US" altLang="zh-CN" sz="2800" b="1" strike="noStrike" noProof="1">
                <a:latin typeface="Arial" panose="020B0604020202020204" pitchFamily="34" charset="0"/>
                <a:ea typeface="方正大黑简体"/>
                <a:cs typeface="+mn-cs"/>
              </a:rPr>
              <a:t>——</a:t>
            </a:r>
            <a:r>
              <a:rPr lang="zh-CN" altLang="en-US" sz="2800" b="1" strike="noStrike" noProof="1" dirty="0">
                <a:latin typeface="Arial" panose="020B0604020202020204" pitchFamily="34" charset="0"/>
                <a:ea typeface="方正大黑简体"/>
                <a:cs typeface="+mn-cs"/>
              </a:rPr>
              <a:t>戏曲成熟</a:t>
            </a:r>
            <a:endParaRPr lang="zh-CN" altLang="en-US" sz="2800" b="1" strike="noStrike" noProof="1" dirty="0">
              <a:latin typeface="Arial" panose="020B0604020202020204" pitchFamily="34" charset="0"/>
              <a:ea typeface="方正大黑简体"/>
            </a:endParaRPr>
          </a:p>
          <a:p>
            <a:pPr fontAlgn="base"/>
            <a:r>
              <a:rPr lang="zh-CN" altLang="en-US" sz="2800" dirty="0">
                <a:ea typeface="方正大黑简体"/>
                <a:sym typeface="+mn-ea"/>
              </a:rPr>
              <a:t>（</a:t>
            </a:r>
            <a:r>
              <a:rPr lang="en-US" altLang="zh-CN" sz="2800" dirty="0">
                <a:ea typeface="方正大黑简体"/>
                <a:sym typeface="+mn-ea"/>
              </a:rPr>
              <a:t>1</a:t>
            </a:r>
            <a:r>
              <a:rPr lang="zh-CN" altLang="en-US" sz="2800" dirty="0">
                <a:ea typeface="方正大黑简体"/>
                <a:sym typeface="+mn-ea"/>
              </a:rPr>
              <a:t>）代表人物和作品</a:t>
            </a:r>
            <a:endParaRPr lang="zh-CN" altLang="en-US" sz="2800" dirty="0">
              <a:ea typeface="方正大黑简体"/>
              <a:sym typeface="+mn-ea"/>
            </a:endParaRPr>
          </a:p>
          <a:p>
            <a:pPr fontAlgn="base"/>
            <a:r>
              <a:rPr lang="zh-CN" altLang="en-US" sz="2800" dirty="0">
                <a:ea typeface="方正大黑简体"/>
                <a:sym typeface="+mn-ea"/>
              </a:rPr>
              <a:t>（</a:t>
            </a:r>
            <a:r>
              <a:rPr lang="en-US" altLang="zh-CN" sz="2800" dirty="0">
                <a:ea typeface="方正大黑简体"/>
                <a:sym typeface="+mn-ea"/>
              </a:rPr>
              <a:t>2</a:t>
            </a:r>
            <a:r>
              <a:rPr lang="zh-CN" altLang="en-US" sz="2800" dirty="0">
                <a:ea typeface="方正大黑简体"/>
                <a:sym typeface="+mn-ea"/>
              </a:rPr>
              <a:t>）</a:t>
            </a:r>
            <a:r>
              <a:rPr lang="zh-CN" altLang="en-US" sz="2800" b="1" dirty="0">
                <a:ea typeface="方正大黑简体"/>
                <a:sym typeface="+mn-ea"/>
              </a:rPr>
              <a:t>特点：</a:t>
            </a:r>
            <a:r>
              <a:rPr lang="zh-CN" altLang="en-US" sz="2800" b="1" dirty="0">
                <a:solidFill>
                  <a:srgbClr val="006600"/>
                </a:solidFill>
                <a:latin typeface="华文新魏" pitchFamily="2" charset="-122"/>
                <a:ea typeface="华文新魏" pitchFamily="2" charset="-122"/>
                <a:sym typeface="+mn-ea"/>
              </a:rPr>
              <a:t>多种表演形式结合起来；有完整故事情节和角色配合；</a:t>
            </a:r>
            <a:r>
              <a:rPr lang="zh-CN" altLang="en-US" sz="2800" b="1" dirty="0">
                <a:solidFill>
                  <a:srgbClr val="0000FF"/>
                </a:solidFill>
                <a:latin typeface="华文新魏" pitchFamily="2" charset="-122"/>
                <a:ea typeface="华文新魏" pitchFamily="2" charset="-122"/>
                <a:sym typeface="+mn-ea"/>
              </a:rPr>
              <a:t>形成</a:t>
            </a:r>
            <a:r>
              <a:rPr lang="zh-CN" altLang="en-US" sz="2800" b="1" dirty="0">
                <a:solidFill>
                  <a:srgbClr val="FF0000"/>
                </a:solidFill>
                <a:effectLst>
                  <a:outerShdw blurRad="38100" dist="38100" dir="2700000">
                    <a:srgbClr val="C0C0C0"/>
                  </a:outerShdw>
                </a:effectLst>
                <a:latin typeface="华文新魏" pitchFamily="2" charset="-122"/>
                <a:ea typeface="华文新魏" pitchFamily="2" charset="-122"/>
                <a:sym typeface="+mn-ea"/>
              </a:rPr>
              <a:t>时空自由</a:t>
            </a:r>
            <a:r>
              <a:rPr lang="zh-CN" altLang="en-US" sz="2800" b="1" dirty="0">
                <a:solidFill>
                  <a:srgbClr val="0000FF"/>
                </a:solidFill>
                <a:latin typeface="华文新魏" pitchFamily="2" charset="-122"/>
                <a:ea typeface="华文新魏" pitchFamily="2" charset="-122"/>
                <a:sym typeface="+mn-ea"/>
              </a:rPr>
              <a:t>和以象征</a:t>
            </a:r>
            <a:r>
              <a:rPr lang="zh-CN" altLang="en-US" sz="2800" b="1" dirty="0">
                <a:solidFill>
                  <a:srgbClr val="FF0000"/>
                </a:solidFill>
                <a:effectLst>
                  <a:outerShdw blurRad="38100" dist="38100" dir="2700000">
                    <a:srgbClr val="C0C0C0"/>
                  </a:outerShdw>
                </a:effectLst>
                <a:latin typeface="华文新魏" pitchFamily="2" charset="-122"/>
                <a:ea typeface="华文新魏" pitchFamily="2" charset="-122"/>
                <a:sym typeface="+mn-ea"/>
              </a:rPr>
              <a:t>虚拟动作表意</a:t>
            </a:r>
            <a:r>
              <a:rPr lang="zh-CN" altLang="en-US" sz="2800" b="1" dirty="0">
                <a:solidFill>
                  <a:srgbClr val="0000FF"/>
                </a:solidFill>
                <a:latin typeface="华文新魏" pitchFamily="2" charset="-122"/>
                <a:ea typeface="华文新魏" pitchFamily="2" charset="-122"/>
                <a:sym typeface="+mn-ea"/>
              </a:rPr>
              <a:t>的特殊传统。</a:t>
            </a:r>
            <a:endParaRPr lang="zh-CN" altLang="en-US" sz="2800" b="1" dirty="0">
              <a:solidFill>
                <a:srgbClr val="006600"/>
              </a:solidFill>
              <a:latin typeface="华文新魏" pitchFamily="2" charset="-122"/>
              <a:ea typeface="华文新魏" pitchFamily="2" charset="-122"/>
              <a:sym typeface="+mn-ea"/>
            </a:endParaRPr>
          </a:p>
          <a:p>
            <a:pPr fontAlgn="base"/>
            <a:r>
              <a:rPr lang="zh-CN" altLang="en-US" sz="2800" b="1" strike="noStrike" noProof="1" dirty="0">
                <a:latin typeface="Arial" panose="020B0604020202020204" pitchFamily="34" charset="0"/>
                <a:ea typeface="方正大黑简体"/>
                <a:cs typeface="+mn-cs"/>
              </a:rPr>
              <a:t>（</a:t>
            </a:r>
            <a:r>
              <a:rPr lang="en-US" altLang="zh-CN" sz="2800" b="1" strike="noStrike" noProof="1" dirty="0">
                <a:latin typeface="Arial" panose="020B0604020202020204" pitchFamily="34" charset="0"/>
                <a:ea typeface="方正大黑简体"/>
                <a:cs typeface="+mn-cs"/>
              </a:rPr>
              <a:t>3</a:t>
            </a:r>
            <a:r>
              <a:rPr lang="zh-CN" altLang="en-US" sz="2800" b="1" strike="noStrike" noProof="1" dirty="0">
                <a:latin typeface="Arial" panose="020B0604020202020204" pitchFamily="34" charset="0"/>
                <a:ea typeface="方正大黑简体"/>
                <a:cs typeface="+mn-cs"/>
              </a:rPr>
              <a:t>）背景：</a:t>
            </a:r>
            <a:endParaRPr lang="zh-CN" altLang="en-US" sz="2800" b="1" strike="noStrike" noProof="1" dirty="0">
              <a:latin typeface="Arial" panose="020B0604020202020204" pitchFamily="34" charset="0"/>
              <a:ea typeface="方正大黑简体"/>
            </a:endParaRPr>
          </a:p>
          <a:p>
            <a:pPr fontAlgn="base"/>
            <a:r>
              <a:rPr lang="zh-CN" altLang="en-US" sz="2800" b="1" strike="noStrike" noProof="1" dirty="0">
                <a:solidFill>
                  <a:srgbClr val="0000CC"/>
                </a:solidFill>
                <a:latin typeface="黑体" panose="02010609060101010101" charset="-122"/>
                <a:ea typeface="黑体" panose="02010609060101010101" charset="-122"/>
                <a:cs typeface="+mn-cs"/>
              </a:rPr>
              <a:t>  </a:t>
            </a:r>
            <a:r>
              <a:rPr lang="en-US" altLang="en-US" sz="2400" b="1" strike="noStrike" noProof="1">
                <a:solidFill>
                  <a:srgbClr val="0000CC"/>
                </a:solidFill>
                <a:latin typeface="宋体" panose="02010600030101010101" pitchFamily="2" charset="-122"/>
                <a:ea typeface="宋体" panose="02010600030101010101" pitchFamily="2" charset="-122"/>
                <a:cs typeface="+mn-cs"/>
              </a:rPr>
              <a:t>①</a:t>
            </a:r>
            <a:r>
              <a:rPr lang="zh-CN" altLang="en-US" sz="2400" b="1" strike="noStrike" noProof="1" dirty="0">
                <a:solidFill>
                  <a:srgbClr val="0000FF"/>
                </a:solidFill>
                <a:latin typeface="宋体" panose="02010600030101010101" pitchFamily="2" charset="-122"/>
                <a:ea typeface="宋体" panose="02010600030101010101" pitchFamily="2" charset="-122"/>
                <a:cs typeface="+mn-cs"/>
              </a:rPr>
              <a:t>城市经济繁荣发达，市民阶层壮大。 </a:t>
            </a:r>
            <a:endParaRPr lang="zh-CN" altLang="en-US" sz="2400" b="1" strike="noStrike" noProof="1" dirty="0">
              <a:solidFill>
                <a:srgbClr val="0000FF"/>
              </a:solidFill>
              <a:latin typeface="宋体" panose="02010600030101010101" pitchFamily="2" charset="-122"/>
            </a:endParaRPr>
          </a:p>
          <a:p>
            <a:pPr fontAlgn="base"/>
            <a:r>
              <a:rPr lang="zh-CN" altLang="en-US" sz="2400" b="1" strike="noStrike" noProof="1" dirty="0">
                <a:solidFill>
                  <a:srgbClr val="0000FF"/>
                </a:solidFill>
                <a:latin typeface="宋体" panose="02010600030101010101" pitchFamily="2" charset="-122"/>
                <a:ea typeface="宋体" panose="02010600030101010101" pitchFamily="2" charset="-122"/>
                <a:cs typeface="+mn-cs"/>
              </a:rPr>
              <a:t>  </a:t>
            </a:r>
            <a:r>
              <a:rPr lang="en-US" altLang="en-US" sz="2400" b="1">
                <a:solidFill>
                  <a:srgbClr val="0000FF"/>
                </a:solidFill>
                <a:latin typeface="宋体" panose="02010600030101010101" pitchFamily="2" charset="-122"/>
                <a:sym typeface="+mn-ea"/>
              </a:rPr>
              <a:t>②</a:t>
            </a:r>
            <a:r>
              <a:rPr lang="zh-CN" altLang="en-US" sz="2400" b="1" strike="noStrike" noProof="1" dirty="0">
                <a:solidFill>
                  <a:srgbClr val="0000FF"/>
                </a:solidFill>
                <a:latin typeface="宋体" panose="02010600030101010101" pitchFamily="2" charset="-122"/>
                <a:ea typeface="宋体" panose="02010600030101010101" pitchFamily="2" charset="-122"/>
                <a:cs typeface="+mn-cs"/>
              </a:rPr>
              <a:t>元代文人地位低下  </a:t>
            </a:r>
            <a:r>
              <a:rPr lang="en-US" altLang="zh-CN" sz="2400" b="1" dirty="0">
                <a:solidFill>
                  <a:srgbClr val="0000FF"/>
                </a:solidFill>
                <a:latin typeface="宋体" panose="02010600030101010101" pitchFamily="2" charset="-122"/>
                <a:sym typeface="+mn-ea"/>
              </a:rPr>
              <a:t>③</a:t>
            </a:r>
            <a:r>
              <a:rPr lang="zh-CN" altLang="en-US" sz="2400" b="1" strike="noStrike" noProof="1" dirty="0">
                <a:solidFill>
                  <a:srgbClr val="0000FF"/>
                </a:solidFill>
                <a:latin typeface="宋体" panose="02010600030101010101" pitchFamily="2" charset="-122"/>
                <a:ea typeface="宋体" panose="02010600030101010101" pitchFamily="2" charset="-122"/>
                <a:cs typeface="+mn-cs"/>
              </a:rPr>
              <a:t>吸取前代艺术精华。</a:t>
            </a:r>
            <a:r>
              <a:rPr lang="zh-CN" altLang="en-US" sz="2800" strike="noStrike" noProof="1" dirty="0">
                <a:solidFill>
                  <a:srgbClr val="0000FF"/>
                </a:solidFill>
                <a:latin typeface="Arial" panose="020B0604020202020204" pitchFamily="34" charset="0"/>
                <a:ea typeface="宋体" panose="02010600030101010101" pitchFamily="2" charset="-122"/>
                <a:cs typeface="+mn-cs"/>
              </a:rPr>
              <a:t> </a:t>
            </a:r>
            <a:endParaRPr lang="zh-CN" altLang="en-US" sz="2800" b="1" strike="noStrike" noProof="1" dirty="0">
              <a:solidFill>
                <a:srgbClr val="0000FF"/>
              </a:solidFill>
              <a:latin typeface="华文新魏" pitchFamily="2" charset="-122"/>
              <a:ea typeface="华文新魏" pitchFamily="2" charset="-122"/>
            </a:endParaRPr>
          </a:p>
          <a:p>
            <a:pPr fontAlgn="base"/>
            <a:r>
              <a:rPr lang="zh-CN" altLang="en-US" sz="2800" b="1" strike="noStrike" noProof="1" dirty="0">
                <a:latin typeface="Arial" panose="020B0604020202020204" pitchFamily="34" charset="0"/>
                <a:ea typeface="宋体" panose="02010600030101010101" pitchFamily="2" charset="-122"/>
                <a:cs typeface="+mn-cs"/>
              </a:rPr>
              <a:t> </a:t>
            </a:r>
            <a:endParaRPr lang="zh-CN" altLang="en-US" sz="2400" strike="noStrike" noProof="1" dirty="0">
              <a:solidFill>
                <a:srgbClr val="FF0000"/>
              </a:solidFill>
              <a:effectLst>
                <a:outerShdw blurRad="38100" dist="38100" dir="2700000">
                  <a:srgbClr val="C0C0C0"/>
                </a:outerShdw>
              </a:effectLst>
              <a:latin typeface="Arial" panose="020B0604020202020204" pitchFamily="34" charset="0"/>
              <a:ea typeface="方正大黑简体"/>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42">
                                            <p:txEl>
                                              <p:charRg st="35" end="57"/>
                                            </p:txEl>
                                          </p:spTgt>
                                        </p:tgtEl>
                                        <p:attrNameLst>
                                          <p:attrName>style.visibility</p:attrName>
                                        </p:attrNameLst>
                                      </p:cBhvr>
                                      <p:to>
                                        <p:strVal val="visible"/>
                                      </p:to>
                                    </p:set>
                                    <p:animEffect transition="in" filter="wipe(up)">
                                      <p:cBhvr>
                                        <p:cTn id="7" dur="500"/>
                                        <p:tgtEl>
                                          <p:spTgt spid="14342">
                                            <p:txEl>
                                              <p:charRg st="35" end="5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4342">
                                            <p:txEl>
                                              <p:charRg st="57" end="115"/>
                                            </p:txEl>
                                          </p:spTgt>
                                        </p:tgtEl>
                                        <p:attrNameLst>
                                          <p:attrName>style.visibility</p:attrName>
                                        </p:attrNameLst>
                                      </p:cBhvr>
                                      <p:to>
                                        <p:strVal val="visible"/>
                                      </p:to>
                                    </p:set>
                                    <p:animEffect transition="in" filter="wipe(up)">
                                      <p:cBhvr>
                                        <p:cTn id="10" dur="500"/>
                                        <p:tgtEl>
                                          <p:spTgt spid="14342">
                                            <p:txEl>
                                              <p:charRg st="57" end="11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42">
                                            <p:txEl>
                                              <p:charRg st="6" end="6"/>
                                            </p:txEl>
                                          </p:spTgt>
                                        </p:tgtEl>
                                        <p:attrNameLst>
                                          <p:attrName>style.visibility</p:attrName>
                                        </p:attrNameLst>
                                      </p:cBhvr>
                                      <p:to>
                                        <p:strVal val="visible"/>
                                      </p:to>
                                    </p:set>
                                    <p:animEffect transition="in" filter="wipe(up)">
                                      <p:cBhvr>
                                        <p:cTn id="13" dur="500"/>
                                        <p:tgtEl>
                                          <p:spTgt spid="14342">
                                            <p:txEl>
                                              <p:char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2" descr="simplicio_033">
            <a:hlinkClick r:id="" action="ppaction://hlinkshowjump?jump=firstslide"/>
          </p:cNvPr>
          <p:cNvPicPr>
            <a:picLocks noChangeAspect="1"/>
          </p:cNvPicPr>
          <p:nvPr/>
        </p:nvPicPr>
        <p:blipFill>
          <a:blip r:embed="rId1"/>
          <a:stretch>
            <a:fillRect/>
          </a:stretch>
        </p:blipFill>
        <p:spPr>
          <a:xfrm>
            <a:off x="8172450" y="6453188"/>
            <a:ext cx="360363" cy="360362"/>
          </a:xfrm>
          <a:prstGeom prst="rect">
            <a:avLst/>
          </a:prstGeom>
          <a:noFill/>
          <a:ln w="9525">
            <a:noFill/>
          </a:ln>
        </p:spPr>
      </p:pic>
      <p:pic>
        <p:nvPicPr>
          <p:cNvPr id="15362" name="Picture 3" descr="simplicio_010">
            <a:hlinkClick r:id="" action="ppaction://hlinkshowjump?jump=previousslide"/>
          </p:cNvPr>
          <p:cNvPicPr>
            <a:picLocks noChangeAspect="1"/>
          </p:cNvPicPr>
          <p:nvPr/>
        </p:nvPicPr>
        <p:blipFill>
          <a:blip r:embed="rId2"/>
          <a:stretch>
            <a:fillRect/>
          </a:stretch>
        </p:blipFill>
        <p:spPr>
          <a:xfrm>
            <a:off x="7739063" y="6497638"/>
            <a:ext cx="360362" cy="360362"/>
          </a:xfrm>
          <a:prstGeom prst="rect">
            <a:avLst/>
          </a:prstGeom>
          <a:noFill/>
          <a:ln w="9525">
            <a:noFill/>
          </a:ln>
        </p:spPr>
      </p:pic>
      <p:pic>
        <p:nvPicPr>
          <p:cNvPr id="15363" name="Picture 4" descr="simplicio_011">
            <a:hlinkClick r:id="" action="ppaction://hlinkshowjump?jump=nextslide"/>
          </p:cNvPr>
          <p:cNvPicPr>
            <a:picLocks noChangeAspect="1"/>
          </p:cNvPicPr>
          <p:nvPr/>
        </p:nvPicPr>
        <p:blipFill>
          <a:blip r:embed="rId3"/>
          <a:stretch>
            <a:fillRect/>
          </a:stretch>
        </p:blipFill>
        <p:spPr>
          <a:xfrm>
            <a:off x="8604250" y="6497638"/>
            <a:ext cx="360363" cy="360362"/>
          </a:xfrm>
          <a:prstGeom prst="rect">
            <a:avLst/>
          </a:prstGeom>
          <a:noFill/>
          <a:ln w="9525">
            <a:noFill/>
          </a:ln>
        </p:spPr>
      </p:pic>
      <p:sp>
        <p:nvSpPr>
          <p:cNvPr id="15364" name="WordArt 5"/>
          <p:cNvSpPr>
            <a:spLocks noTextEdit="1"/>
          </p:cNvSpPr>
          <p:nvPr/>
        </p:nvSpPr>
        <p:spPr>
          <a:xfrm>
            <a:off x="228600" y="381000"/>
            <a:ext cx="1676400" cy="627063"/>
          </a:xfrm>
          <a:prstGeom prst="rect">
            <a:avLst/>
          </a:prstGeom>
        </p:spPr>
        <p:txBody>
          <a:bodyPr wrap="none" fromWordArt="1">
            <a:prstTxWarp prst="textCascadeUp">
              <a:avLst>
                <a:gd name="adj" fmla="val 44444"/>
              </a:avLst>
            </a:prstTxWarp>
            <a:normAutofit/>
          </a:bodyPr>
          <a:p>
            <a:pPr algn="ctr"/>
            <a:r>
              <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rPr>
              <a:t>昆曲</a:t>
            </a:r>
            <a:endPar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endParaRPr>
          </a:p>
        </p:txBody>
      </p:sp>
      <p:pic>
        <p:nvPicPr>
          <p:cNvPr id="15365" name="Picture 6" descr="牡丹亭">
            <a:hlinkClick r:id="rId4" action="ppaction://hlinkfile"/>
          </p:cNvPr>
          <p:cNvPicPr>
            <a:picLocks noChangeAspect="1"/>
          </p:cNvPicPr>
          <p:nvPr/>
        </p:nvPicPr>
        <p:blipFill>
          <a:blip r:embed="rId5"/>
          <a:stretch>
            <a:fillRect/>
          </a:stretch>
        </p:blipFill>
        <p:spPr>
          <a:xfrm>
            <a:off x="0" y="1752600"/>
            <a:ext cx="4584700" cy="4905375"/>
          </a:xfrm>
          <a:prstGeom prst="rect">
            <a:avLst/>
          </a:prstGeom>
          <a:noFill/>
          <a:ln w="9525">
            <a:noFill/>
          </a:ln>
        </p:spPr>
      </p:pic>
      <p:pic>
        <p:nvPicPr>
          <p:cNvPr id="15366" name="Picture 7" descr="汤显祖"/>
          <p:cNvPicPr>
            <a:picLocks noChangeAspect="1"/>
          </p:cNvPicPr>
          <p:nvPr/>
        </p:nvPicPr>
        <p:blipFill>
          <a:blip r:embed="rId6"/>
          <a:stretch>
            <a:fillRect/>
          </a:stretch>
        </p:blipFill>
        <p:spPr>
          <a:xfrm>
            <a:off x="2286000" y="0"/>
            <a:ext cx="1828800" cy="2057400"/>
          </a:xfrm>
          <a:prstGeom prst="rect">
            <a:avLst/>
          </a:prstGeom>
          <a:noFill/>
          <a:ln w="9525">
            <a:noFill/>
          </a:ln>
        </p:spPr>
      </p:pic>
      <p:pic>
        <p:nvPicPr>
          <p:cNvPr id="15367" name="Picture 8" descr="simplicio_076"/>
          <p:cNvPicPr>
            <a:picLocks noChangeAspect="1"/>
          </p:cNvPicPr>
          <p:nvPr/>
        </p:nvPicPr>
        <p:blipFill>
          <a:blip r:embed="rId7"/>
          <a:stretch>
            <a:fillRect/>
          </a:stretch>
        </p:blipFill>
        <p:spPr>
          <a:xfrm>
            <a:off x="7235825" y="6453188"/>
            <a:ext cx="360363" cy="360362"/>
          </a:xfrm>
          <a:prstGeom prst="rect">
            <a:avLst/>
          </a:prstGeom>
          <a:noFill/>
          <a:ln w="9525">
            <a:noFill/>
          </a:ln>
        </p:spPr>
      </p:pic>
      <p:sp>
        <p:nvSpPr>
          <p:cNvPr id="15368" name="Rectangle 10"/>
          <p:cNvSpPr/>
          <p:nvPr/>
        </p:nvSpPr>
        <p:spPr>
          <a:xfrm>
            <a:off x="4724400" y="0"/>
            <a:ext cx="4222750" cy="6664325"/>
          </a:xfrm>
          <a:prstGeom prst="rect">
            <a:avLst/>
          </a:prstGeom>
          <a:noFill/>
          <a:ln w="9525">
            <a:noFill/>
          </a:ln>
        </p:spPr>
        <p:txBody>
          <a:bodyPr anchor="ctr">
            <a:spAutoFit/>
          </a:bodyPr>
          <a:p>
            <a:r>
              <a:rPr lang="zh-CN" altLang="en-US" sz="2400" b="1" dirty="0">
                <a:solidFill>
                  <a:srgbClr val="0000FF"/>
                </a:solidFill>
                <a:latin typeface="Arial" panose="020B0604020202020204" pitchFamily="34" charset="0"/>
                <a:ea typeface="宋体" panose="02010600030101010101" pitchFamily="2" charset="-122"/>
              </a:rPr>
              <a:t>作品通过杜丽娘和柳梦梅生死离合的爱情故事，洋溢着追求个人</a:t>
            </a:r>
            <a:r>
              <a:rPr lang="zh-CN" altLang="en-US" sz="2400" b="1" dirty="0">
                <a:solidFill>
                  <a:srgbClr val="0000FF"/>
                </a:solidFill>
                <a:latin typeface="Arial" panose="020B0604020202020204" pitchFamily="34" charset="0"/>
                <a:ea typeface="宋体" panose="02010600030101010101" pitchFamily="2" charset="-122"/>
                <a:hlinkClick r:id="rId8"/>
              </a:rPr>
              <a:t>幸福</a:t>
            </a:r>
            <a:r>
              <a:rPr lang="zh-CN" altLang="en-US" sz="2400" b="1" dirty="0">
                <a:solidFill>
                  <a:srgbClr val="0000FF"/>
                </a:solidFill>
                <a:latin typeface="Arial" panose="020B0604020202020204" pitchFamily="34" charset="0"/>
                <a:ea typeface="宋体" panose="02010600030101010101" pitchFamily="2" charset="-122"/>
              </a:rPr>
              <a:t>、呼唤个性解放、反对封建制度的浪漫主义理想，感人至深。杜丽娘是我国古典文学里继崔莺莺之后出现的最动人的妇女形象之一，通过杜丽娘与柳梦梅的爱情婚姻，喊出了要求个性解放、</a:t>
            </a:r>
            <a:r>
              <a:rPr lang="zh-CN" altLang="en-US" sz="2400" b="1" dirty="0">
                <a:solidFill>
                  <a:srgbClr val="0000FF"/>
                </a:solidFill>
                <a:latin typeface="Arial" panose="020B0604020202020204" pitchFamily="34" charset="0"/>
                <a:ea typeface="宋体" panose="02010600030101010101" pitchFamily="2" charset="-122"/>
                <a:hlinkClick r:id="rId9"/>
              </a:rPr>
              <a:t>爱情</a:t>
            </a:r>
            <a:r>
              <a:rPr lang="zh-CN" altLang="en-US" sz="2400" b="1" dirty="0">
                <a:solidFill>
                  <a:srgbClr val="0000FF"/>
                </a:solidFill>
                <a:latin typeface="Arial" panose="020B0604020202020204" pitchFamily="34" charset="0"/>
                <a:ea typeface="宋体" panose="02010600030101010101" pitchFamily="2" charset="-122"/>
              </a:rPr>
              <a:t>自由、婚姻自主的呼声，并且暴露了封建礼教对人们幸福生活和美好理想的摧残。</a:t>
            </a:r>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牡丹亭</a:t>
            </a:r>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以文词典丽著称，宾白饶有机趣，曲词兼用北曲泼辣动荡及南词宛转精丽的长处。明吕天成称之为“惊心动魄，且巧妙迭出，无境不新，真堪千古矣</a:t>
            </a:r>
            <a:r>
              <a:rPr lang="en-US" altLang="zh-CN" sz="2400" b="1">
                <a:solidFill>
                  <a:srgbClr val="0000FF"/>
                </a:solidFill>
                <a:latin typeface="Arial" panose="020B0604020202020204" pitchFamily="34" charset="0"/>
                <a:ea typeface="宋体" panose="02010600030101010101" pitchFamily="2" charset="-122"/>
              </a:rPr>
              <a:t>!”</a:t>
            </a:r>
            <a:endParaRPr lang="en-US" altLang="zh-CN" sz="2400" b="1">
              <a:solidFill>
                <a:srgbClr val="0000FF"/>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4" name="Rectangle 6"/>
          <p:cNvSpPr>
            <a:spLocks noChangeArrowheads="1"/>
          </p:cNvSpPr>
          <p:nvPr/>
        </p:nvSpPr>
        <p:spPr bwMode="auto">
          <a:xfrm>
            <a:off x="468313" y="333375"/>
            <a:ext cx="7920038" cy="2676525"/>
          </a:xfrm>
          <a:prstGeom prst="rect">
            <a:avLst/>
          </a:prstGeom>
          <a:solidFill>
            <a:srgbClr val="FFFF99">
              <a:alpha val="30000"/>
            </a:srgbClr>
          </a:solidFill>
          <a:ln w="19050">
            <a:solidFill>
              <a:srgbClr val="FF6600"/>
            </a:solidFill>
            <a:prstDash val="dash"/>
            <a:miter lim="800000"/>
          </a:ln>
          <a:effectLst/>
        </p:spPr>
        <p:txBody>
          <a:bodyPr>
            <a:spAutoFit/>
          </a:bodyPr>
          <a:p>
            <a:pPr fontAlgn="base"/>
            <a:r>
              <a:rPr lang="zh-CN" altLang="en-US" sz="2800" b="1" strike="noStrike" noProof="1" dirty="0">
                <a:latin typeface="Arial" panose="020B0604020202020204" pitchFamily="34" charset="0"/>
                <a:ea typeface="方正大黑简体"/>
                <a:cs typeface="+mn-cs"/>
              </a:rPr>
              <a:t>二、戏曲的发展</a:t>
            </a:r>
            <a:r>
              <a:rPr lang="en-US" altLang="zh-CN" sz="2800" b="1" strike="noStrike" noProof="1">
                <a:latin typeface="Arial" panose="020B0604020202020204" pitchFamily="34" charset="0"/>
                <a:ea typeface="方正大黑简体"/>
                <a:cs typeface="+mn-cs"/>
              </a:rPr>
              <a:t>——</a:t>
            </a:r>
            <a:r>
              <a:rPr lang="zh-CN" altLang="en-US" sz="2800" b="1" strike="noStrike" noProof="1" dirty="0">
                <a:latin typeface="Arial" panose="020B0604020202020204" pitchFamily="34" charset="0"/>
                <a:ea typeface="方正大黑简体"/>
                <a:cs typeface="+mn-cs"/>
              </a:rPr>
              <a:t>元杂剧与昆曲</a:t>
            </a:r>
            <a:endParaRPr lang="zh-CN" altLang="en-US" sz="2800" b="1" strike="noStrike" noProof="1" dirty="0">
              <a:latin typeface="Arial" panose="020B0604020202020204" pitchFamily="34" charset="0"/>
              <a:ea typeface="方正大黑简体"/>
            </a:endParaRPr>
          </a:p>
          <a:p>
            <a:pPr fontAlgn="base"/>
            <a:r>
              <a:rPr lang="en-US" altLang="zh-CN" sz="2800" b="1" strike="noStrike" noProof="1" dirty="0">
                <a:latin typeface="Arial" panose="020B0604020202020204" pitchFamily="34" charset="0"/>
                <a:ea typeface="方正大黑简体"/>
                <a:cs typeface="+mn-cs"/>
              </a:rPr>
              <a:t>2.</a:t>
            </a:r>
            <a:r>
              <a:rPr lang="zh-CN" altLang="en-US" sz="2800" b="1" strike="noStrike" noProof="1" dirty="0">
                <a:latin typeface="Arial" panose="020B0604020202020204" pitchFamily="34" charset="0"/>
                <a:ea typeface="方正大黑简体"/>
                <a:cs typeface="+mn-cs"/>
              </a:rPr>
              <a:t>昆曲</a:t>
            </a:r>
            <a:r>
              <a:rPr lang="en-US" altLang="zh-CN" sz="2800" b="1" strike="noStrike" noProof="1">
                <a:latin typeface="Arial" panose="020B0604020202020204" pitchFamily="34" charset="0"/>
                <a:ea typeface="方正大黑简体"/>
                <a:cs typeface="+mn-cs"/>
              </a:rPr>
              <a:t>——</a:t>
            </a:r>
            <a:r>
              <a:rPr lang="zh-CN" altLang="en-US" sz="2800" b="1" strike="noStrike" noProof="1" dirty="0">
                <a:latin typeface="Arial" panose="020B0604020202020204" pitchFamily="34" charset="0"/>
                <a:ea typeface="方正大黑简体"/>
                <a:cs typeface="+mn-cs"/>
              </a:rPr>
              <a:t>百戏之祖</a:t>
            </a:r>
            <a:endParaRPr lang="zh-CN" altLang="en-US" sz="2800" b="1" strike="noStrike" noProof="1" dirty="0">
              <a:latin typeface="Arial" panose="020B0604020202020204" pitchFamily="34" charset="0"/>
              <a:ea typeface="方正大黑简体"/>
            </a:endParaRPr>
          </a:p>
          <a:p>
            <a:pPr fontAlgn="base"/>
            <a:r>
              <a:rPr lang="zh-CN" altLang="en-US" sz="2800" b="1" strike="noStrike" noProof="1" dirty="0">
                <a:latin typeface="Arial" panose="020B0604020202020204" pitchFamily="34" charset="0"/>
                <a:ea typeface="方正大黑简体"/>
                <a:cs typeface="+mn-cs"/>
              </a:rPr>
              <a:t>（</a:t>
            </a:r>
            <a:r>
              <a:rPr lang="en-US" altLang="zh-CN" sz="2800" b="1" strike="noStrike" noProof="1" dirty="0">
                <a:latin typeface="Arial" panose="020B0604020202020204" pitchFamily="34" charset="0"/>
                <a:ea typeface="方正大黑简体"/>
                <a:cs typeface="+mn-cs"/>
              </a:rPr>
              <a:t>1</a:t>
            </a:r>
            <a:r>
              <a:rPr lang="zh-CN" altLang="en-US" sz="2800" b="1" strike="noStrike" noProof="1" dirty="0">
                <a:latin typeface="Arial" panose="020B0604020202020204" pitchFamily="34" charset="0"/>
                <a:ea typeface="方正大黑简体"/>
                <a:cs typeface="+mn-cs"/>
              </a:rPr>
              <a:t>）演变：兴起元末明初，明中叶到清中期鼎盛。</a:t>
            </a:r>
            <a:endParaRPr lang="zh-CN" altLang="en-US" sz="2800" b="1" strike="noStrike" noProof="1" dirty="0">
              <a:latin typeface="Arial" panose="020B0604020202020204" pitchFamily="34" charset="0"/>
              <a:ea typeface="方正大黑简体"/>
            </a:endParaRPr>
          </a:p>
          <a:p>
            <a:pPr fontAlgn="base"/>
            <a:r>
              <a:rPr lang="zh-CN" altLang="en-US" sz="2800" b="1" strike="noStrike" noProof="1" dirty="0">
                <a:latin typeface="Arial" panose="020B0604020202020204" pitchFamily="34" charset="0"/>
                <a:ea typeface="方正大黑简体"/>
                <a:cs typeface="+mn-cs"/>
              </a:rPr>
              <a:t>（</a:t>
            </a:r>
            <a:r>
              <a:rPr lang="en-US" altLang="zh-CN" sz="2800" b="1" strike="noStrike" noProof="1" dirty="0">
                <a:latin typeface="Arial" panose="020B0604020202020204" pitchFamily="34" charset="0"/>
                <a:ea typeface="方正大黑简体"/>
                <a:cs typeface="+mn-cs"/>
              </a:rPr>
              <a:t>2</a:t>
            </a:r>
            <a:r>
              <a:rPr lang="zh-CN" altLang="en-US" sz="2800" b="1" strike="noStrike" noProof="1" dirty="0">
                <a:latin typeface="Arial" panose="020B0604020202020204" pitchFamily="34" charset="0"/>
                <a:ea typeface="方正大黑简体"/>
                <a:cs typeface="+mn-cs"/>
              </a:rPr>
              <a:t>）特点：</a:t>
            </a:r>
            <a:r>
              <a:rPr lang="zh-CN" altLang="en-US" sz="2800" b="1" strike="noStrike" noProof="1" dirty="0">
                <a:solidFill>
                  <a:srgbClr val="006600"/>
                </a:solidFill>
                <a:latin typeface="华文新魏" pitchFamily="2" charset="-122"/>
                <a:ea typeface="华文新魏" pitchFamily="2" charset="-122"/>
                <a:cs typeface="+mn-cs"/>
              </a:rPr>
              <a:t>典雅、华美 </a:t>
            </a:r>
            <a:endParaRPr lang="zh-CN" altLang="en-US" sz="2800" b="1" strike="noStrike" noProof="1" dirty="0">
              <a:solidFill>
                <a:srgbClr val="006600"/>
              </a:solidFill>
              <a:latin typeface="华文新魏" pitchFamily="2" charset="-122"/>
              <a:ea typeface="华文新魏" pitchFamily="2" charset="-122"/>
            </a:endParaRPr>
          </a:p>
          <a:p>
            <a:pPr fontAlgn="base"/>
            <a:r>
              <a:rPr lang="zh-CN" altLang="en-US" sz="2800" b="1" strike="noStrike" noProof="1" dirty="0">
                <a:solidFill>
                  <a:srgbClr val="0000FF"/>
                </a:solidFill>
                <a:latin typeface="华文新魏" pitchFamily="2" charset="-122"/>
                <a:ea typeface="华文新魏" pitchFamily="2" charset="-122"/>
                <a:cs typeface="+mn-cs"/>
              </a:rPr>
              <a:t>（</a:t>
            </a:r>
            <a:r>
              <a:rPr lang="en-US" altLang="zh-CN" sz="2800" b="1" strike="noStrike" noProof="1" dirty="0">
                <a:solidFill>
                  <a:srgbClr val="0000FF"/>
                </a:solidFill>
                <a:latin typeface="华文新魏" pitchFamily="2" charset="-122"/>
                <a:ea typeface="华文新魏" pitchFamily="2" charset="-122"/>
                <a:cs typeface="+mn-cs"/>
              </a:rPr>
              <a:t>3</a:t>
            </a:r>
            <a:r>
              <a:rPr lang="zh-CN" altLang="en-US" sz="2800" b="1" strike="noStrike" noProof="1" dirty="0">
                <a:solidFill>
                  <a:srgbClr val="0000FF"/>
                </a:solidFill>
                <a:latin typeface="华文新魏" pitchFamily="2" charset="-122"/>
                <a:ea typeface="华文新魏" pitchFamily="2" charset="-122"/>
                <a:cs typeface="+mn-cs"/>
              </a:rPr>
              <a:t>）地位：</a:t>
            </a:r>
            <a:r>
              <a:rPr lang="zh-CN" altLang="en-US" sz="2800" b="1" strike="noStrike" noProof="1" dirty="0">
                <a:solidFill>
                  <a:srgbClr val="0000FF"/>
                </a:solidFill>
                <a:latin typeface="Arial" panose="020B0604020202020204" pitchFamily="34" charset="0"/>
                <a:ea typeface="华文新魏" pitchFamily="2" charset="-122"/>
                <a:cs typeface="+mn-cs"/>
              </a:rPr>
              <a:t>“</a:t>
            </a:r>
            <a:r>
              <a:rPr lang="zh-CN" altLang="en-US" sz="2800" b="1" strike="noStrike" noProof="1" dirty="0">
                <a:solidFill>
                  <a:srgbClr val="0000FF"/>
                </a:solidFill>
                <a:latin typeface="华文新魏" pitchFamily="2" charset="-122"/>
                <a:ea typeface="华文新魏" pitchFamily="2" charset="-122"/>
                <a:cs typeface="+mn-cs"/>
              </a:rPr>
              <a:t>百戏之祖</a:t>
            </a:r>
            <a:r>
              <a:rPr lang="zh-CN" altLang="en-US" sz="2800" b="1" strike="noStrike" noProof="1" dirty="0">
                <a:solidFill>
                  <a:srgbClr val="0000FF"/>
                </a:solidFill>
                <a:latin typeface="Arial" panose="020B0604020202020204" pitchFamily="34" charset="0"/>
                <a:ea typeface="华文新魏" pitchFamily="2" charset="-122"/>
                <a:cs typeface="+mn-cs"/>
              </a:rPr>
              <a:t>”</a:t>
            </a:r>
            <a:r>
              <a:rPr lang="zh-CN" altLang="en-US" sz="2800" b="1" strike="noStrike" noProof="1" dirty="0">
                <a:solidFill>
                  <a:srgbClr val="0000FF"/>
                </a:solidFill>
                <a:latin typeface="华文新魏" pitchFamily="2" charset="-122"/>
                <a:ea typeface="华文新魏" pitchFamily="2" charset="-122"/>
                <a:cs typeface="+mn-cs"/>
              </a:rPr>
              <a:t>。 </a:t>
            </a:r>
            <a:endParaRPr lang="zh-CN" altLang="en-US" sz="2800" b="1" strike="noStrike" noProof="1" dirty="0">
              <a:solidFill>
                <a:srgbClr val="0000FF"/>
              </a:solidFill>
              <a:latin typeface="华文新魏" pitchFamily="2" charset="-122"/>
              <a:ea typeface="华文新魏" pitchFamily="2" charset="-122"/>
            </a:endParaRPr>
          </a:p>
          <a:p>
            <a:pPr fontAlgn="base"/>
            <a:r>
              <a:rPr lang="zh-CN" altLang="en-US" sz="2800" b="1" strike="noStrike" noProof="1" dirty="0">
                <a:solidFill>
                  <a:srgbClr val="FF0000"/>
                </a:solidFill>
                <a:effectLst>
                  <a:outerShdw blurRad="38100" dist="38100" dir="2700000">
                    <a:srgbClr val="000000"/>
                  </a:outerShdw>
                </a:effectLst>
                <a:latin typeface="Arial" panose="020B0604020202020204" pitchFamily="34" charset="0"/>
                <a:ea typeface="方正大黑简体"/>
                <a:cs typeface="+mn-cs"/>
              </a:rPr>
              <a:t> </a:t>
            </a:r>
            <a:endParaRPr lang="zh-CN" altLang="en-US" sz="2800" b="1" strike="noStrike" noProof="1" dirty="0">
              <a:solidFill>
                <a:srgbClr val="FF0000"/>
              </a:solidFill>
              <a:effectLst>
                <a:outerShdw blurRad="38100" dist="38100" dir="2700000">
                  <a:srgbClr val="000000"/>
                </a:outerShdw>
              </a:effectLst>
              <a:latin typeface="Arial" panose="020B0604020202020204" pitchFamily="34" charset="0"/>
              <a:ea typeface="方正大黑简体"/>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6" name="Rectangle 6"/>
          <p:cNvSpPr/>
          <p:nvPr/>
        </p:nvSpPr>
        <p:spPr>
          <a:xfrm>
            <a:off x="250825" y="333375"/>
            <a:ext cx="8496300" cy="1383665"/>
          </a:xfrm>
          <a:prstGeom prst="rect">
            <a:avLst/>
          </a:prstGeom>
          <a:solidFill>
            <a:srgbClr val="FFFF99">
              <a:alpha val="30196"/>
            </a:srgbClr>
          </a:solidFill>
          <a:ln w="19050" cap="flat" cmpd="sng">
            <a:solidFill>
              <a:srgbClr val="FF6600"/>
            </a:solidFill>
            <a:prstDash val="dash"/>
            <a:miter/>
            <a:headEnd type="none" w="med" len="med"/>
            <a:tailEnd type="none" w="med" len="med"/>
          </a:ln>
        </p:spPr>
        <p:txBody>
          <a:bodyPr>
            <a:spAutoFit/>
          </a:bodyPr>
          <a:p>
            <a:pPr fontAlgn="base"/>
            <a:r>
              <a:rPr lang="zh-CN" altLang="en-US" sz="2800" b="1" strike="noStrike" noProof="1" dirty="0">
                <a:latin typeface="黑体" panose="02010609060101010101" charset="-122"/>
                <a:ea typeface="黑体" panose="02010609060101010101" charset="-122"/>
                <a:cs typeface="+mn-cs"/>
              </a:rPr>
              <a:t>三、戏曲的鼎盛</a:t>
            </a:r>
            <a:r>
              <a:rPr lang="en-US" altLang="zh-CN" sz="2800" b="1" strike="noStrike" noProof="1">
                <a:latin typeface="Arial" panose="020B0604020202020204" pitchFamily="34" charset="0"/>
                <a:ea typeface="黑体" panose="02010609060101010101" charset="-122"/>
                <a:cs typeface="+mn-cs"/>
              </a:rPr>
              <a:t>——</a:t>
            </a:r>
            <a:r>
              <a:rPr lang="en-US" altLang="zh-CN" sz="2800" b="1" strike="noStrike" noProof="1">
                <a:solidFill>
                  <a:srgbClr val="FF0000"/>
                </a:solidFill>
                <a:latin typeface="Arial" panose="020B0604020202020204" pitchFamily="34" charset="0"/>
                <a:ea typeface="黑体" panose="02010609060101010101" charset="-122"/>
                <a:cs typeface="+mn-cs"/>
              </a:rPr>
              <a:t>“</a:t>
            </a:r>
            <a:r>
              <a:rPr lang="zh-CN" altLang="en-US" sz="2800" b="1" strike="noStrike" noProof="1" dirty="0">
                <a:solidFill>
                  <a:srgbClr val="FF0000"/>
                </a:solidFill>
                <a:latin typeface="黑体" panose="02010609060101010101" charset="-122"/>
                <a:ea typeface="黑体" panose="02010609060101010101" charset="-122"/>
                <a:cs typeface="+mn-cs"/>
              </a:rPr>
              <a:t>国粹</a:t>
            </a:r>
            <a:r>
              <a:rPr lang="zh-CN" altLang="en-US" sz="2800" b="1" strike="noStrike" noProof="1" dirty="0">
                <a:solidFill>
                  <a:srgbClr val="FF0000"/>
                </a:solidFill>
                <a:latin typeface="Arial" panose="020B0604020202020204" pitchFamily="34" charset="0"/>
                <a:ea typeface="黑体" panose="02010609060101010101" charset="-122"/>
                <a:cs typeface="+mn-cs"/>
              </a:rPr>
              <a:t>”</a:t>
            </a:r>
            <a:r>
              <a:rPr lang="zh-CN" altLang="en-US" sz="2800" b="1" strike="noStrike" noProof="1" dirty="0">
                <a:solidFill>
                  <a:srgbClr val="FF0000"/>
                </a:solidFill>
                <a:latin typeface="黑体" panose="02010609060101010101" charset="-122"/>
                <a:ea typeface="黑体" panose="02010609060101010101" charset="-122"/>
                <a:cs typeface="+mn-cs"/>
              </a:rPr>
              <a:t>京剧</a:t>
            </a:r>
            <a:r>
              <a:rPr lang="en-US" altLang="zh-CN" sz="2800" b="1" strike="noStrike" noProof="1" dirty="0">
                <a:latin typeface="黑体" panose="02010609060101010101" charset="-122"/>
                <a:ea typeface="黑体" panose="02010609060101010101" charset="-122"/>
                <a:cs typeface="+mn-cs"/>
              </a:rPr>
              <a:t>(</a:t>
            </a:r>
            <a:r>
              <a:rPr lang="zh-CN" altLang="en-US" sz="2800" b="1" strike="noStrike" noProof="1" dirty="0">
                <a:latin typeface="黑体" panose="02010609060101010101" charset="-122"/>
                <a:ea typeface="黑体" panose="02010609060101010101" charset="-122"/>
                <a:cs typeface="+mn-cs"/>
              </a:rPr>
              <a:t>新高峰</a:t>
            </a:r>
            <a:r>
              <a:rPr lang="en-US" altLang="zh-CN" sz="2800" b="1" strike="noStrike" noProof="1">
                <a:latin typeface="黑体" panose="02010609060101010101" charset="-122"/>
                <a:ea typeface="黑体" panose="02010609060101010101" charset="-122"/>
                <a:cs typeface="+mn-cs"/>
              </a:rPr>
              <a:t>)</a:t>
            </a:r>
            <a:endParaRPr lang="en-US" altLang="zh-CN" sz="2800" b="1" strike="noStrike" noProof="1">
              <a:latin typeface="黑体" panose="02010609060101010101" charset="-122"/>
              <a:ea typeface="黑体" panose="02010609060101010101" charset="-122"/>
            </a:endParaRPr>
          </a:p>
          <a:p>
            <a:pPr fontAlgn="base"/>
            <a:endParaRPr lang="en-US" altLang="zh-CN" sz="2800" b="1" strike="noStrike" noProof="1" dirty="0">
              <a:latin typeface="黑体" panose="02010609060101010101" charset="-122"/>
              <a:ea typeface="黑体" panose="02010609060101010101" charset="-122"/>
              <a:cs typeface="+mn-cs"/>
            </a:endParaRPr>
          </a:p>
          <a:p>
            <a:pPr fontAlgn="base"/>
            <a:r>
              <a:rPr lang="en-US" altLang="zh-CN" sz="2800" b="1" strike="noStrike" noProof="1" dirty="0">
                <a:latin typeface="黑体" panose="02010609060101010101" charset="-122"/>
                <a:ea typeface="黑体" panose="02010609060101010101" charset="-122"/>
                <a:cs typeface="+mn-cs"/>
              </a:rPr>
              <a:t> </a:t>
            </a:r>
            <a:endParaRPr lang="zh-CN" altLang="en-US" sz="2400" b="1" strike="noStrike" noProof="1" dirty="0">
              <a:effectLs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p:nvPr/>
        </p:nvSpPr>
        <p:spPr>
          <a:xfrm>
            <a:off x="0" y="3810000"/>
            <a:ext cx="8991600" cy="461963"/>
          </a:xfrm>
          <a:prstGeom prst="rect">
            <a:avLst/>
          </a:prstGeom>
          <a:noFill/>
          <a:ln w="9525">
            <a:noFill/>
          </a:ln>
        </p:spPr>
        <p:txBody>
          <a:bodyPr anchor="ctr">
            <a:spAutoFit/>
          </a:bodyPr>
          <a:p>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同光十三绝</a:t>
            </a:r>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：描绘了同治、光绪年间的</a:t>
            </a:r>
            <a:r>
              <a:rPr lang="en-US" altLang="zh-CN" sz="2400" b="1" dirty="0">
                <a:latin typeface="黑体" panose="02010609060101010101" charset="-122"/>
                <a:ea typeface="黑体" panose="02010609060101010101" charset="-122"/>
              </a:rPr>
              <a:t>13</a:t>
            </a:r>
            <a:r>
              <a:rPr lang="zh-CN" altLang="en-US" sz="2400" b="1" dirty="0">
                <a:latin typeface="黑体" panose="02010609060101010101" charset="-122"/>
                <a:ea typeface="黑体" panose="02010609060101010101" charset="-122"/>
              </a:rPr>
              <a:t>位昆曲、京剧名家</a:t>
            </a:r>
            <a:endParaRPr lang="zh-CN" altLang="en-US" sz="2400" b="1" dirty="0">
              <a:latin typeface="黑体" panose="02010609060101010101" charset="-122"/>
              <a:ea typeface="黑体" panose="02010609060101010101" charset="-122"/>
            </a:endParaRPr>
          </a:p>
        </p:txBody>
      </p:sp>
      <p:sp>
        <p:nvSpPr>
          <p:cNvPr id="18434" name="Text Box 3"/>
          <p:cNvSpPr txBox="1"/>
          <p:nvPr/>
        </p:nvSpPr>
        <p:spPr>
          <a:xfrm>
            <a:off x="0" y="4558665"/>
            <a:ext cx="9144000" cy="398780"/>
          </a:xfrm>
          <a:prstGeom prst="rect">
            <a:avLst/>
          </a:prstGeom>
          <a:noFill/>
          <a:ln w="9525">
            <a:noFill/>
          </a:ln>
        </p:spPr>
        <p:txBody>
          <a:bodyPr anchor="t">
            <a:spAutoFit/>
          </a:bodyPr>
          <a:p>
            <a:r>
              <a:rPr lang="zh-CN" altLang="en-US" sz="2000" b="1" dirty="0">
                <a:latin typeface="黑体" panose="02010609060101010101" charset="-122"/>
                <a:ea typeface="黑体" panose="02010609060101010101" charset="-122"/>
              </a:rPr>
              <a:t> </a:t>
            </a:r>
            <a:endParaRPr lang="zh-CN" altLang="en-US" sz="2000" b="1" dirty="0">
              <a:latin typeface="黑体" panose="02010609060101010101" charset="-122"/>
              <a:ea typeface="黑体" panose="02010609060101010101" charset="-122"/>
            </a:endParaRPr>
          </a:p>
        </p:txBody>
      </p:sp>
      <p:pic>
        <p:nvPicPr>
          <p:cNvPr id="18435" name="Picture 4" descr="同光十三绝"/>
          <p:cNvPicPr>
            <a:picLocks noChangeAspect="1"/>
          </p:cNvPicPr>
          <p:nvPr/>
        </p:nvPicPr>
        <p:blipFill>
          <a:blip r:embed="rId1"/>
          <a:stretch>
            <a:fillRect/>
          </a:stretch>
        </p:blipFill>
        <p:spPr>
          <a:xfrm>
            <a:off x="0" y="0"/>
            <a:ext cx="9144000" cy="38100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76811" descr="pic_12868"/>
          <p:cNvPicPr>
            <a:picLocks noChangeAspect="1"/>
          </p:cNvPicPr>
          <p:nvPr/>
        </p:nvPicPr>
        <p:blipFill>
          <a:blip r:embed="rId1"/>
          <a:srcRect l="9625" r="3450"/>
          <a:stretch>
            <a:fillRect/>
          </a:stretch>
        </p:blipFill>
        <p:spPr>
          <a:xfrm>
            <a:off x="34925" y="0"/>
            <a:ext cx="3313113" cy="4076700"/>
          </a:xfrm>
          <a:prstGeom prst="rect">
            <a:avLst/>
          </a:prstGeom>
          <a:noFill/>
          <a:ln w="9525">
            <a:noFill/>
          </a:ln>
        </p:spPr>
      </p:pic>
      <p:pic>
        <p:nvPicPr>
          <p:cNvPr id="20482" name="图片 76815" descr="pic_12863"/>
          <p:cNvPicPr>
            <a:picLocks noChangeAspect="1"/>
          </p:cNvPicPr>
          <p:nvPr/>
        </p:nvPicPr>
        <p:blipFill>
          <a:blip r:embed="rId2">
            <a:lum contrast="6000"/>
          </a:blip>
          <a:srcRect t="3423" b="4475"/>
          <a:stretch>
            <a:fillRect/>
          </a:stretch>
        </p:blipFill>
        <p:spPr>
          <a:xfrm>
            <a:off x="2576513" y="2781300"/>
            <a:ext cx="3219450" cy="4076700"/>
          </a:xfrm>
          <a:prstGeom prst="rect">
            <a:avLst/>
          </a:prstGeom>
          <a:noFill/>
          <a:ln w="9525">
            <a:noFill/>
          </a:ln>
        </p:spPr>
      </p:pic>
      <p:pic>
        <p:nvPicPr>
          <p:cNvPr id="20483" name="图片 76820" descr="pic_12865"/>
          <p:cNvPicPr>
            <a:picLocks noChangeAspect="1"/>
          </p:cNvPicPr>
          <p:nvPr/>
        </p:nvPicPr>
        <p:blipFill>
          <a:blip r:embed="rId3">
            <a:lum contrast="6000"/>
          </a:blip>
          <a:srcRect l="13208" t="4948" r="7417" b="9244"/>
          <a:stretch>
            <a:fillRect/>
          </a:stretch>
        </p:blipFill>
        <p:spPr>
          <a:xfrm>
            <a:off x="4581525" y="0"/>
            <a:ext cx="3375025" cy="4176713"/>
          </a:xfrm>
          <a:prstGeom prst="rect">
            <a:avLst/>
          </a:prstGeom>
          <a:noFill/>
          <a:ln w="9525">
            <a:noFill/>
          </a:ln>
        </p:spPr>
      </p:pic>
      <p:pic>
        <p:nvPicPr>
          <p:cNvPr id="20484" name="图片 76821" descr="2004616104830392">
            <a:hlinkClick r:id="rId4"/>
          </p:cNvPr>
          <p:cNvPicPr>
            <a:picLocks noChangeAspect="1"/>
          </p:cNvPicPr>
          <p:nvPr/>
        </p:nvPicPr>
        <p:blipFill>
          <a:blip r:embed="rId5">
            <a:lum contrast="6000"/>
          </a:blip>
          <a:stretch>
            <a:fillRect/>
          </a:stretch>
        </p:blipFill>
        <p:spPr>
          <a:xfrm>
            <a:off x="6196013" y="3068638"/>
            <a:ext cx="2947987" cy="3794125"/>
          </a:xfrm>
          <a:prstGeom prst="rect">
            <a:avLst/>
          </a:prstGeom>
          <a:noFill/>
          <a:ln w="9525">
            <a:noFill/>
          </a:ln>
        </p:spPr>
      </p:pic>
      <p:sp>
        <p:nvSpPr>
          <p:cNvPr id="76823" name="文本框 76822"/>
          <p:cNvSpPr txBox="1"/>
          <p:nvPr/>
        </p:nvSpPr>
        <p:spPr>
          <a:xfrm>
            <a:off x="323850" y="4365625"/>
            <a:ext cx="1822450" cy="2057400"/>
          </a:xfrm>
          <a:prstGeom prst="rect">
            <a:avLst/>
          </a:prstGeom>
          <a:noFill/>
          <a:ln w="9525">
            <a:noFill/>
          </a:ln>
        </p:spPr>
        <p:txBody>
          <a:bodyPr wrap="none" anchor="t">
            <a:spAutoFit/>
          </a:bodyPr>
          <a:p>
            <a:r>
              <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cs typeface="+mn-cs"/>
              </a:rPr>
              <a:t>生</a:t>
            </a:r>
            <a:endPar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77828" descr="pic_12871"/>
          <p:cNvPicPr>
            <a:picLocks noChangeAspect="1"/>
          </p:cNvPicPr>
          <p:nvPr/>
        </p:nvPicPr>
        <p:blipFill>
          <a:blip r:embed="rId1"/>
          <a:srcRect t="5502"/>
          <a:stretch>
            <a:fillRect/>
          </a:stretch>
        </p:blipFill>
        <p:spPr>
          <a:xfrm>
            <a:off x="122238" y="39688"/>
            <a:ext cx="2935287" cy="3244850"/>
          </a:xfrm>
          <a:prstGeom prst="rect">
            <a:avLst/>
          </a:prstGeom>
          <a:noFill/>
          <a:ln w="9525">
            <a:noFill/>
          </a:ln>
        </p:spPr>
      </p:pic>
      <p:pic>
        <p:nvPicPr>
          <p:cNvPr id="21506" name="图片 77830" descr="pic_12874"/>
          <p:cNvPicPr>
            <a:picLocks noChangeAspect="1"/>
          </p:cNvPicPr>
          <p:nvPr/>
        </p:nvPicPr>
        <p:blipFill>
          <a:blip r:embed="rId2"/>
          <a:stretch>
            <a:fillRect/>
          </a:stretch>
        </p:blipFill>
        <p:spPr>
          <a:xfrm>
            <a:off x="2860358" y="39688"/>
            <a:ext cx="3243262" cy="3367087"/>
          </a:xfrm>
          <a:prstGeom prst="rect">
            <a:avLst/>
          </a:prstGeom>
          <a:noFill/>
          <a:ln w="9525">
            <a:noFill/>
          </a:ln>
        </p:spPr>
      </p:pic>
      <p:pic>
        <p:nvPicPr>
          <p:cNvPr id="21507" name="图片 77832" descr="pic_12876"/>
          <p:cNvPicPr>
            <a:picLocks noChangeAspect="1"/>
          </p:cNvPicPr>
          <p:nvPr/>
        </p:nvPicPr>
        <p:blipFill>
          <a:blip r:embed="rId3"/>
          <a:stretch>
            <a:fillRect/>
          </a:stretch>
        </p:blipFill>
        <p:spPr>
          <a:xfrm>
            <a:off x="5918200" y="115888"/>
            <a:ext cx="3117850" cy="3654425"/>
          </a:xfrm>
          <a:prstGeom prst="rect">
            <a:avLst/>
          </a:prstGeom>
          <a:noFill/>
          <a:ln w="9525">
            <a:noFill/>
          </a:ln>
        </p:spPr>
      </p:pic>
      <p:pic>
        <p:nvPicPr>
          <p:cNvPr id="21508" name="图片 77834" descr="pic_12878"/>
          <p:cNvPicPr>
            <a:picLocks noChangeAspect="1"/>
          </p:cNvPicPr>
          <p:nvPr/>
        </p:nvPicPr>
        <p:blipFill>
          <a:blip r:embed="rId4"/>
          <a:stretch>
            <a:fillRect/>
          </a:stretch>
        </p:blipFill>
        <p:spPr>
          <a:xfrm>
            <a:off x="5216525" y="3902075"/>
            <a:ext cx="3676650" cy="2955925"/>
          </a:xfrm>
          <a:prstGeom prst="rect">
            <a:avLst/>
          </a:prstGeom>
          <a:noFill/>
          <a:ln w="9525">
            <a:noFill/>
          </a:ln>
        </p:spPr>
      </p:pic>
      <p:pic>
        <p:nvPicPr>
          <p:cNvPr id="21509" name="图片 77836" descr="pic_12879"/>
          <p:cNvPicPr>
            <a:picLocks noChangeAspect="1"/>
          </p:cNvPicPr>
          <p:nvPr/>
        </p:nvPicPr>
        <p:blipFill>
          <a:blip r:embed="rId5"/>
          <a:stretch>
            <a:fillRect/>
          </a:stretch>
        </p:blipFill>
        <p:spPr>
          <a:xfrm>
            <a:off x="2860675" y="3573463"/>
            <a:ext cx="2647950" cy="3284537"/>
          </a:xfrm>
          <a:prstGeom prst="rect">
            <a:avLst/>
          </a:prstGeom>
          <a:noFill/>
          <a:ln w="9525">
            <a:noFill/>
          </a:ln>
        </p:spPr>
      </p:pic>
      <p:pic>
        <p:nvPicPr>
          <p:cNvPr id="21510" name="图片 77838" descr="pic_12881"/>
          <p:cNvPicPr>
            <a:picLocks noChangeAspect="1"/>
          </p:cNvPicPr>
          <p:nvPr/>
        </p:nvPicPr>
        <p:blipFill>
          <a:blip r:embed="rId6"/>
          <a:srcRect b="35086"/>
          <a:stretch>
            <a:fillRect/>
          </a:stretch>
        </p:blipFill>
        <p:spPr>
          <a:xfrm>
            <a:off x="23813" y="3571875"/>
            <a:ext cx="2819400" cy="3313113"/>
          </a:xfrm>
          <a:prstGeom prst="rect">
            <a:avLst/>
          </a:prstGeom>
          <a:noFill/>
          <a:ln w="9525">
            <a:noFill/>
          </a:ln>
        </p:spPr>
      </p:pic>
      <p:sp>
        <p:nvSpPr>
          <p:cNvPr id="77840" name="文本框 77839"/>
          <p:cNvSpPr txBox="1"/>
          <p:nvPr/>
        </p:nvSpPr>
        <p:spPr>
          <a:xfrm>
            <a:off x="4572000" y="2133600"/>
            <a:ext cx="1822450" cy="2057400"/>
          </a:xfrm>
          <a:prstGeom prst="rect">
            <a:avLst/>
          </a:prstGeom>
          <a:noFill/>
          <a:ln w="9525">
            <a:noFill/>
          </a:ln>
        </p:spPr>
        <p:txBody>
          <a:bodyPr wrap="none" anchor="t">
            <a:spAutoFit/>
          </a:bodyPr>
          <a:p>
            <a:r>
              <a:rPr lang="zh-CN" altLang="en-US" sz="12900" noProof="1" dirty="0">
                <a:solidFill>
                  <a:schemeClr val="bg1"/>
                </a:solidFill>
                <a:effectLst>
                  <a:outerShdw blurRad="38100" dist="38100" dir="2700000">
                    <a:srgbClr val="000000"/>
                  </a:outerShdw>
                </a:effectLst>
                <a:latin typeface="Arial" panose="020B0604020202020204" pitchFamily="34" charset="0"/>
                <a:ea typeface="华文行楷" pitchFamily="2" charset="-122"/>
                <a:cs typeface="+mn-cs"/>
              </a:rPr>
              <a:t>旦</a:t>
            </a:r>
            <a:endParaRPr lang="zh-CN" altLang="en-US" sz="12900" noProof="1" dirty="0">
              <a:solidFill>
                <a:schemeClr val="bg1"/>
              </a:solidFill>
              <a:effectLst>
                <a:outerShdw blurRad="38100" dist="38100" dir="2700000">
                  <a:srgbClr val="000000"/>
                </a:outerShdw>
              </a:effectLst>
              <a:latin typeface="Arial" panose="020B0604020202020204" pitchFamily="34" charset="0"/>
              <a:ea typeface="华文行楷" pitchFamily="2" charset="-122"/>
            </a:endParaRPr>
          </a:p>
        </p:txBody>
      </p:sp>
      <p:pic>
        <p:nvPicPr>
          <p:cNvPr id="77841" name="女起解.mp3">
            <a:hlinkClick r:id="" action="ppaction://media"/>
          </p:cNvPr>
          <p:cNvPicPr>
            <a:picLocks noRot="1" noChangeAspect="1"/>
          </p:cNvPicPr>
          <p:nvPr>
            <a:audioFile r:link="rId7"/>
            <p:extLst>
              <p:ext uri="{DAA4B4D4-6D71-4841-9C94-3DE7FCFB9230}">
                <p14:media xmlns:p14="http://schemas.microsoft.com/office/powerpoint/2010/main" r:link="rId8"/>
              </p:ext>
            </p:extLst>
          </p:nvPr>
        </p:nvPicPr>
        <p:blipFill>
          <a:blip r:embed="rId9"/>
          <a:stretch>
            <a:fillRect/>
          </a:stretch>
        </p:blipFill>
        <p:spPr>
          <a:xfrm>
            <a:off x="8532813" y="6246813"/>
            <a:ext cx="611187" cy="611187"/>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784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4" fill="hold"/>
                                        <p:tgtEl>
                                          <p:spTgt spid="77841"/>
                                        </p:tgtEl>
                                      </p:cBhvr>
                                    </p:cmd>
                                  </p:childTnLst>
                                </p:cTn>
                              </p:par>
                            </p:childTnLst>
                          </p:cTn>
                        </p:par>
                      </p:childTnLst>
                    </p:cTn>
                  </p:par>
                </p:childTnLst>
              </p:cTn>
              <p:nextCondLst>
                <p:cond evt="onClick" delay="0">
                  <p:tgtEl>
                    <p:spTgt spid="7784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784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529" name="组合 75793"/>
          <p:cNvGrpSpPr/>
          <p:nvPr/>
        </p:nvGrpSpPr>
        <p:grpSpPr>
          <a:xfrm>
            <a:off x="3132138" y="3257550"/>
            <a:ext cx="2903537" cy="3600450"/>
            <a:chOff x="3787" y="2052"/>
            <a:chExt cx="1829" cy="2268"/>
          </a:xfrm>
        </p:grpSpPr>
        <p:pic>
          <p:nvPicPr>
            <p:cNvPr id="22530" name="图片 75794" descr="pic_12889"/>
            <p:cNvPicPr>
              <a:picLocks noChangeAspect="1"/>
            </p:cNvPicPr>
            <p:nvPr/>
          </p:nvPicPr>
          <p:blipFill>
            <a:blip r:embed="rId1"/>
            <a:stretch>
              <a:fillRect/>
            </a:stretch>
          </p:blipFill>
          <p:spPr>
            <a:xfrm>
              <a:off x="3787" y="2052"/>
              <a:ext cx="1829" cy="2268"/>
            </a:xfrm>
            <a:prstGeom prst="rect">
              <a:avLst/>
            </a:prstGeom>
            <a:noFill/>
            <a:ln w="9525">
              <a:noFill/>
            </a:ln>
          </p:spPr>
        </p:pic>
        <p:sp>
          <p:nvSpPr>
            <p:cNvPr id="75796" name="矩形 75795"/>
            <p:cNvSpPr/>
            <p:nvPr/>
          </p:nvSpPr>
          <p:spPr>
            <a:xfrm>
              <a:off x="5152" y="4089"/>
              <a:ext cx="450" cy="231"/>
            </a:xfrm>
            <a:prstGeom prst="rect">
              <a:avLst/>
            </a:prstGeom>
            <a:noFill/>
            <a:ln w="9525">
              <a:noFill/>
            </a:ln>
          </p:spPr>
          <p:txBody>
            <a:bodyPr wrap="none" anchor="ctr">
              <a:spAutoFit/>
            </a:bodyPr>
            <a:p>
              <a:pPr fontAlgn="base"/>
              <a:r>
                <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cs typeface="+mn-cs"/>
                </a:rPr>
                <a:t>毛净 </a:t>
              </a:r>
              <a:endPar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endParaRPr>
            </a:p>
          </p:txBody>
        </p:sp>
      </p:grpSp>
      <p:grpSp>
        <p:nvGrpSpPr>
          <p:cNvPr id="22532" name="组合 75811"/>
          <p:cNvGrpSpPr/>
          <p:nvPr/>
        </p:nvGrpSpPr>
        <p:grpSpPr>
          <a:xfrm>
            <a:off x="827088" y="0"/>
            <a:ext cx="4249737" cy="3213100"/>
            <a:chOff x="521" y="0"/>
            <a:chExt cx="2677" cy="2024"/>
          </a:xfrm>
        </p:grpSpPr>
        <p:pic>
          <p:nvPicPr>
            <p:cNvPr id="22533" name="图片 75802" descr="pic_12887"/>
            <p:cNvPicPr>
              <a:picLocks noChangeAspect="1"/>
            </p:cNvPicPr>
            <p:nvPr/>
          </p:nvPicPr>
          <p:blipFill>
            <a:blip r:embed="rId2"/>
            <a:stretch>
              <a:fillRect/>
            </a:stretch>
          </p:blipFill>
          <p:spPr>
            <a:xfrm>
              <a:off x="521" y="0"/>
              <a:ext cx="2677" cy="2024"/>
            </a:xfrm>
            <a:prstGeom prst="rect">
              <a:avLst/>
            </a:prstGeom>
            <a:noFill/>
            <a:ln w="9525">
              <a:noFill/>
            </a:ln>
          </p:spPr>
        </p:pic>
        <p:sp>
          <p:nvSpPr>
            <p:cNvPr id="75804" name="矩形 75803"/>
            <p:cNvSpPr/>
            <p:nvPr/>
          </p:nvSpPr>
          <p:spPr>
            <a:xfrm>
              <a:off x="566" y="0"/>
              <a:ext cx="450" cy="231"/>
            </a:xfrm>
            <a:prstGeom prst="rect">
              <a:avLst/>
            </a:prstGeom>
            <a:noFill/>
            <a:ln w="9525">
              <a:noFill/>
            </a:ln>
          </p:spPr>
          <p:txBody>
            <a:bodyPr wrap="none" anchor="ctr">
              <a:spAutoFit/>
            </a:bodyPr>
            <a:p>
              <a:pPr fontAlgn="base"/>
              <a:r>
                <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cs typeface="+mn-cs"/>
                </a:rPr>
                <a:t>武净 </a:t>
              </a:r>
              <a:endPar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endParaRPr>
            </a:p>
          </p:txBody>
        </p:sp>
      </p:grpSp>
      <p:grpSp>
        <p:nvGrpSpPr>
          <p:cNvPr id="22535" name="组合 75816"/>
          <p:cNvGrpSpPr/>
          <p:nvPr/>
        </p:nvGrpSpPr>
        <p:grpSpPr>
          <a:xfrm>
            <a:off x="6011863" y="0"/>
            <a:ext cx="2740025" cy="3816350"/>
            <a:chOff x="3787" y="0"/>
            <a:chExt cx="1726" cy="2404"/>
          </a:xfrm>
        </p:grpSpPr>
        <p:pic>
          <p:nvPicPr>
            <p:cNvPr id="22536" name="图片 75805" descr="pic_12883"/>
            <p:cNvPicPr>
              <a:picLocks noChangeAspect="1"/>
            </p:cNvPicPr>
            <p:nvPr/>
          </p:nvPicPr>
          <p:blipFill>
            <a:blip r:embed="rId3"/>
            <a:srcRect t="4211" b="4317"/>
            <a:stretch>
              <a:fillRect/>
            </a:stretch>
          </p:blipFill>
          <p:spPr>
            <a:xfrm>
              <a:off x="3787" y="0"/>
              <a:ext cx="1726" cy="2404"/>
            </a:xfrm>
            <a:prstGeom prst="rect">
              <a:avLst/>
            </a:prstGeom>
            <a:noFill/>
            <a:ln w="9525">
              <a:noFill/>
            </a:ln>
          </p:spPr>
        </p:pic>
        <p:sp>
          <p:nvSpPr>
            <p:cNvPr id="75807" name="矩形 75806"/>
            <p:cNvSpPr/>
            <p:nvPr/>
          </p:nvSpPr>
          <p:spPr>
            <a:xfrm>
              <a:off x="5057" y="0"/>
              <a:ext cx="450" cy="231"/>
            </a:xfrm>
            <a:prstGeom prst="rect">
              <a:avLst/>
            </a:prstGeom>
            <a:noFill/>
            <a:ln w="9525">
              <a:noFill/>
            </a:ln>
          </p:spPr>
          <p:txBody>
            <a:bodyPr wrap="none" anchor="ctr">
              <a:spAutoFit/>
            </a:bodyPr>
            <a:p>
              <a:pPr fontAlgn="base"/>
              <a:r>
                <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cs typeface="+mn-cs"/>
                </a:rPr>
                <a:t>正净 </a:t>
              </a:r>
              <a:endPar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endParaRPr>
            </a:p>
          </p:txBody>
        </p:sp>
      </p:grpSp>
      <p:grpSp>
        <p:nvGrpSpPr>
          <p:cNvPr id="22538" name="组合 75812"/>
          <p:cNvGrpSpPr/>
          <p:nvPr/>
        </p:nvGrpSpPr>
        <p:grpSpPr>
          <a:xfrm>
            <a:off x="6300788" y="3573463"/>
            <a:ext cx="2609850" cy="3284537"/>
            <a:chOff x="0" y="2251"/>
            <a:chExt cx="1644" cy="2069"/>
          </a:xfrm>
        </p:grpSpPr>
        <p:pic>
          <p:nvPicPr>
            <p:cNvPr id="22539" name="图片 75809" descr="pic_12886"/>
            <p:cNvPicPr>
              <a:picLocks noChangeAspect="1"/>
            </p:cNvPicPr>
            <p:nvPr/>
          </p:nvPicPr>
          <p:blipFill>
            <a:blip r:embed="rId4"/>
            <a:srcRect t="1784" b="7408"/>
            <a:stretch>
              <a:fillRect/>
            </a:stretch>
          </p:blipFill>
          <p:spPr>
            <a:xfrm>
              <a:off x="0" y="2251"/>
              <a:ext cx="1644" cy="2069"/>
            </a:xfrm>
            <a:prstGeom prst="rect">
              <a:avLst/>
            </a:prstGeom>
            <a:noFill/>
            <a:ln w="9525">
              <a:noFill/>
            </a:ln>
          </p:spPr>
        </p:pic>
        <p:sp>
          <p:nvSpPr>
            <p:cNvPr id="75811" name="矩形 75810"/>
            <p:cNvSpPr/>
            <p:nvPr/>
          </p:nvSpPr>
          <p:spPr>
            <a:xfrm>
              <a:off x="0" y="4089"/>
              <a:ext cx="450" cy="231"/>
            </a:xfrm>
            <a:prstGeom prst="rect">
              <a:avLst/>
            </a:prstGeom>
            <a:noFill/>
            <a:ln w="9525">
              <a:noFill/>
            </a:ln>
          </p:spPr>
          <p:txBody>
            <a:bodyPr wrap="none" anchor="ctr">
              <a:spAutoFit/>
            </a:bodyPr>
            <a:p>
              <a:pPr fontAlgn="base"/>
              <a:r>
                <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cs typeface="+mn-cs"/>
                </a:rPr>
                <a:t>副净 </a:t>
              </a:r>
              <a:endPar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endParaRPr>
            </a:p>
          </p:txBody>
        </p:sp>
      </p:grpSp>
      <p:grpSp>
        <p:nvGrpSpPr>
          <p:cNvPr id="22541" name="组合 75813"/>
          <p:cNvGrpSpPr/>
          <p:nvPr/>
        </p:nvGrpSpPr>
        <p:grpSpPr>
          <a:xfrm>
            <a:off x="179388" y="2997200"/>
            <a:ext cx="2806700" cy="3860800"/>
            <a:chOff x="3992" y="0"/>
            <a:chExt cx="1768" cy="2432"/>
          </a:xfrm>
        </p:grpSpPr>
        <p:pic>
          <p:nvPicPr>
            <p:cNvPr id="22542" name="图片 75814" descr="pic_12885"/>
            <p:cNvPicPr>
              <a:picLocks noChangeAspect="1"/>
            </p:cNvPicPr>
            <p:nvPr/>
          </p:nvPicPr>
          <p:blipFill>
            <a:blip r:embed="rId5">
              <a:lum bright="-6000" contrast="12000"/>
            </a:blip>
            <a:stretch>
              <a:fillRect/>
            </a:stretch>
          </p:blipFill>
          <p:spPr>
            <a:xfrm>
              <a:off x="3992" y="0"/>
              <a:ext cx="1768" cy="2432"/>
            </a:xfrm>
            <a:prstGeom prst="rect">
              <a:avLst/>
            </a:prstGeom>
            <a:noFill/>
            <a:ln w="9525">
              <a:noFill/>
            </a:ln>
          </p:spPr>
        </p:pic>
        <p:sp>
          <p:nvSpPr>
            <p:cNvPr id="75816" name="矩形 75815"/>
            <p:cNvSpPr/>
            <p:nvPr/>
          </p:nvSpPr>
          <p:spPr>
            <a:xfrm>
              <a:off x="5310" y="0"/>
              <a:ext cx="450" cy="231"/>
            </a:xfrm>
            <a:prstGeom prst="rect">
              <a:avLst/>
            </a:prstGeom>
            <a:noFill/>
            <a:ln w="9525">
              <a:noFill/>
            </a:ln>
          </p:spPr>
          <p:txBody>
            <a:bodyPr wrap="none" anchor="ctr">
              <a:spAutoFit/>
            </a:bodyPr>
            <a:p>
              <a:pPr fontAlgn="base"/>
              <a:r>
                <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cs typeface="+mn-cs"/>
                </a:rPr>
                <a:t>副净 </a:t>
              </a:r>
              <a:endParaRPr lang="zh-CN" altLang="en-US" b="1" strike="noStrike" noProof="1" dirty="0">
                <a:solidFill>
                  <a:schemeClr val="bg1"/>
                </a:solidFill>
                <a:effectLst>
                  <a:outerShdw blurRad="38100" dist="38100" dir="2700000">
                    <a:srgbClr val="000000"/>
                  </a:outerShdw>
                </a:effectLst>
                <a:latin typeface="华文中宋" panose="02010600040101010101" pitchFamily="2" charset="-122"/>
                <a:ea typeface="华文中宋" panose="02010600040101010101" pitchFamily="2" charset="-122"/>
              </a:endParaRPr>
            </a:p>
          </p:txBody>
        </p:sp>
      </p:grpSp>
      <p:sp>
        <p:nvSpPr>
          <p:cNvPr id="75818" name="文本框 75817"/>
          <p:cNvSpPr txBox="1"/>
          <p:nvPr/>
        </p:nvSpPr>
        <p:spPr>
          <a:xfrm>
            <a:off x="3851275" y="2092325"/>
            <a:ext cx="1822450" cy="2057400"/>
          </a:xfrm>
          <a:prstGeom prst="rect">
            <a:avLst/>
          </a:prstGeom>
          <a:noFill/>
          <a:ln w="9525">
            <a:noFill/>
          </a:ln>
        </p:spPr>
        <p:txBody>
          <a:bodyPr wrap="none" anchor="t">
            <a:spAutoFit/>
          </a:bodyPr>
          <a:p>
            <a:r>
              <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cs typeface="+mn-cs"/>
              </a:rPr>
              <a:t>净</a:t>
            </a:r>
            <a:endPar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78852" descr="pic_12892"/>
          <p:cNvPicPr>
            <a:picLocks noChangeAspect="1"/>
          </p:cNvPicPr>
          <p:nvPr/>
        </p:nvPicPr>
        <p:blipFill>
          <a:blip r:embed="rId1"/>
          <a:stretch>
            <a:fillRect/>
          </a:stretch>
        </p:blipFill>
        <p:spPr>
          <a:xfrm>
            <a:off x="73025" y="61913"/>
            <a:ext cx="3130550" cy="5022850"/>
          </a:xfrm>
          <a:prstGeom prst="rect">
            <a:avLst/>
          </a:prstGeom>
          <a:noFill/>
          <a:ln w="9525">
            <a:noFill/>
          </a:ln>
        </p:spPr>
      </p:pic>
      <p:pic>
        <p:nvPicPr>
          <p:cNvPr id="23554" name="图片 78854" descr="pic_12896"/>
          <p:cNvPicPr>
            <a:picLocks noChangeAspect="1"/>
          </p:cNvPicPr>
          <p:nvPr/>
        </p:nvPicPr>
        <p:blipFill>
          <a:blip r:embed="rId2"/>
          <a:stretch>
            <a:fillRect/>
          </a:stretch>
        </p:blipFill>
        <p:spPr>
          <a:xfrm>
            <a:off x="1781175" y="3500438"/>
            <a:ext cx="5238750" cy="3324225"/>
          </a:xfrm>
          <a:prstGeom prst="rect">
            <a:avLst/>
          </a:prstGeom>
          <a:noFill/>
          <a:ln w="9525">
            <a:noFill/>
          </a:ln>
        </p:spPr>
      </p:pic>
      <p:pic>
        <p:nvPicPr>
          <p:cNvPr id="23555" name="图片 78856" descr="pic_12893"/>
          <p:cNvPicPr>
            <a:picLocks noChangeAspect="1"/>
          </p:cNvPicPr>
          <p:nvPr/>
        </p:nvPicPr>
        <p:blipFill>
          <a:blip r:embed="rId3"/>
          <a:stretch>
            <a:fillRect/>
          </a:stretch>
        </p:blipFill>
        <p:spPr>
          <a:xfrm>
            <a:off x="5651500" y="71438"/>
            <a:ext cx="3451225" cy="3789362"/>
          </a:xfrm>
          <a:prstGeom prst="rect">
            <a:avLst/>
          </a:prstGeom>
          <a:noFill/>
          <a:ln w="9525">
            <a:noFill/>
          </a:ln>
        </p:spPr>
      </p:pic>
      <p:sp>
        <p:nvSpPr>
          <p:cNvPr id="78858" name="文本框 78857">
            <a:hlinkClick r:id="" action="ppaction://noaction"/>
          </p:cNvPr>
          <p:cNvSpPr txBox="1"/>
          <p:nvPr/>
        </p:nvSpPr>
        <p:spPr>
          <a:xfrm>
            <a:off x="3563938" y="1196975"/>
            <a:ext cx="1822450" cy="2057400"/>
          </a:xfrm>
          <a:prstGeom prst="rect">
            <a:avLst/>
          </a:prstGeom>
          <a:noFill/>
          <a:ln w="9525">
            <a:noFill/>
          </a:ln>
        </p:spPr>
        <p:txBody>
          <a:bodyPr wrap="none" anchor="t">
            <a:spAutoFit/>
          </a:bodyPr>
          <a:p>
            <a:r>
              <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cs typeface="+mn-cs"/>
              </a:rPr>
              <a:t>丑</a:t>
            </a:r>
            <a:endParaRPr lang="zh-CN" altLang="en-US" sz="12900" noProof="1" dirty="0">
              <a:solidFill>
                <a:srgbClr val="CC6600"/>
              </a:solidFill>
              <a:effectLst>
                <a:outerShdw blurRad="38100" dist="38100" dir="2700000">
                  <a:srgbClr val="000000"/>
                </a:outerShdw>
              </a:effectLst>
              <a:latin typeface="Arial" panose="020B0604020202020204" pitchFamily="34" charset="0"/>
              <a:ea typeface="华文行楷"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图片 15" descr="C:\Documents and Settings\Administrator\桌面\中秋材料\卷轴-5.png"/>
          <p:cNvPicPr>
            <a:picLocks noChangeAspect="1"/>
          </p:cNvPicPr>
          <p:nvPr/>
        </p:nvPicPr>
        <p:blipFill>
          <a:blip r:embed="rId1"/>
          <a:stretch>
            <a:fillRect/>
          </a:stretch>
        </p:blipFill>
        <p:spPr>
          <a:xfrm>
            <a:off x="7097713" y="684213"/>
            <a:ext cx="2528887" cy="2165350"/>
          </a:xfrm>
          <a:prstGeom prst="rect">
            <a:avLst/>
          </a:prstGeom>
          <a:noFill/>
          <a:ln w="9525">
            <a:noFill/>
          </a:ln>
        </p:spPr>
      </p:pic>
      <p:pic>
        <p:nvPicPr>
          <p:cNvPr id="4099" name="图片 2" descr="C:\Documents and Settings\Administrator\桌面\dfsds4545.png"/>
          <p:cNvPicPr>
            <a:picLocks noChangeAspect="1"/>
          </p:cNvPicPr>
          <p:nvPr/>
        </p:nvPicPr>
        <p:blipFill>
          <a:blip r:embed="rId2"/>
          <a:stretch>
            <a:fillRect/>
          </a:stretch>
        </p:blipFill>
        <p:spPr>
          <a:xfrm>
            <a:off x="0" y="1073150"/>
            <a:ext cx="8602663" cy="4927600"/>
          </a:xfrm>
          <a:prstGeom prst="rect">
            <a:avLst/>
          </a:prstGeom>
          <a:noFill/>
          <a:ln w="9525">
            <a:noFill/>
          </a:ln>
        </p:spPr>
      </p:pic>
      <p:pic>
        <p:nvPicPr>
          <p:cNvPr id="4100" name="图片 14" descr="C:\Documents and Settings\Administrator\桌面\中秋材料\卷轴-4.png"/>
          <p:cNvPicPr>
            <a:picLocks noChangeAspect="1"/>
          </p:cNvPicPr>
          <p:nvPr/>
        </p:nvPicPr>
        <p:blipFill>
          <a:blip r:embed="rId3"/>
          <a:stretch>
            <a:fillRect/>
          </a:stretch>
        </p:blipFill>
        <p:spPr>
          <a:xfrm>
            <a:off x="6067425" y="863600"/>
            <a:ext cx="3074988" cy="2349500"/>
          </a:xfrm>
          <a:prstGeom prst="rect">
            <a:avLst/>
          </a:prstGeom>
          <a:noFill/>
          <a:ln w="9525">
            <a:noFill/>
          </a:ln>
        </p:spPr>
      </p:pic>
      <p:sp>
        <p:nvSpPr>
          <p:cNvPr id="4101" name="TextBox 15"/>
          <p:cNvSpPr txBox="1"/>
          <p:nvPr/>
        </p:nvSpPr>
        <p:spPr>
          <a:xfrm>
            <a:off x="1328738" y="1320800"/>
            <a:ext cx="4583112" cy="645160"/>
          </a:xfrm>
          <a:prstGeom prst="rect">
            <a:avLst/>
          </a:prstGeom>
          <a:noFill/>
          <a:ln w="9525">
            <a:noFill/>
          </a:ln>
        </p:spPr>
        <p:txBody>
          <a:bodyPr>
            <a:spAutoFit/>
          </a:bodyPr>
          <a:p>
            <a:pPr defTabSz="914400">
              <a:tabLst>
                <a:tab pos="1611630" algn="l"/>
                <a:tab pos="2148205" algn="l"/>
              </a:tabLst>
            </a:pPr>
            <a:r>
              <a:rPr lang="zh-CN" altLang="en-US" sz="3600" b="1" dirty="0">
                <a:solidFill>
                  <a:schemeClr val="bg1"/>
                </a:solidFill>
                <a:latin typeface="Square721 BT" pitchFamily="2" charset="0"/>
                <a:ea typeface="方正粗宋简体" pitchFamily="1" charset="-122"/>
              </a:rPr>
              <a:t>岳麓版历史必修三</a:t>
            </a:r>
            <a:endParaRPr lang="en-US" altLang="zh-CN" sz="3300" b="1" dirty="0">
              <a:solidFill>
                <a:schemeClr val="bg1"/>
              </a:solidFill>
              <a:latin typeface="迷你简雪峰" pitchFamily="1" charset="-122"/>
              <a:ea typeface="迷你简雪峰" pitchFamily="1" charset="-122"/>
            </a:endParaRPr>
          </a:p>
        </p:txBody>
      </p:sp>
      <p:sp>
        <p:nvSpPr>
          <p:cNvPr id="4102" name="文本框 4101"/>
          <p:cNvSpPr txBox="1"/>
          <p:nvPr/>
        </p:nvSpPr>
        <p:spPr>
          <a:xfrm>
            <a:off x="2484438" y="2636838"/>
            <a:ext cx="3744912" cy="1106805"/>
          </a:xfrm>
          <a:prstGeom prst="rect">
            <a:avLst/>
          </a:prstGeom>
          <a:noFill/>
          <a:ln w="9525">
            <a:noFill/>
          </a:ln>
        </p:spPr>
        <p:txBody>
          <a:bodyPr>
            <a:spAutoFit/>
          </a:bodyPr>
          <a:p>
            <a:pPr>
              <a:spcBef>
                <a:spcPct val="50000"/>
              </a:spcBef>
            </a:pPr>
            <a:r>
              <a:rPr lang="zh-CN" altLang="en-US" sz="6600" b="1" dirty="0">
                <a:latin typeface="Calibri" panose="020F0502020204030204" pitchFamily="2" charset="0"/>
              </a:rPr>
              <a:t>梨园春秋</a:t>
            </a:r>
            <a:endParaRPr lang="zh-CN" altLang="en-US" sz="6600" b="1" dirty="0">
              <a:latin typeface="Calibri" panose="020F0502020204030204" pitchFamily="2" charset="0"/>
            </a:endParaRPr>
          </a:p>
        </p:txBody>
      </p:sp>
      <p:sp>
        <p:nvSpPr>
          <p:cNvPr id="4104" name="文本框 4103"/>
          <p:cNvSpPr txBox="1"/>
          <p:nvPr/>
        </p:nvSpPr>
        <p:spPr>
          <a:xfrm>
            <a:off x="5828665" y="4450080"/>
            <a:ext cx="1544320" cy="460375"/>
          </a:xfrm>
          <a:prstGeom prst="rect">
            <a:avLst/>
          </a:prstGeom>
          <a:solidFill>
            <a:srgbClr val="C0C0C0"/>
          </a:solidFill>
          <a:ln w="9525">
            <a:noFill/>
          </a:ln>
        </p:spPr>
        <p:txBody>
          <a:bodyPr wrap="square">
            <a:spAutoFit/>
          </a:bodyPr>
          <a:p>
            <a:pPr>
              <a:spcBef>
                <a:spcPct val="50000"/>
              </a:spcBef>
            </a:pPr>
            <a:r>
              <a:rPr lang="zh-CN" altLang="en-US" sz="2400" b="1" dirty="0">
                <a:solidFill>
                  <a:schemeClr val="bg1"/>
                </a:solidFill>
                <a:latin typeface="Arial" panose="020B0604020202020204" pitchFamily="34" charset="0"/>
                <a:ea typeface="楷体_GB2312" pitchFamily="49" charset="-122"/>
              </a:rPr>
              <a:t>吕锦霞</a:t>
            </a:r>
            <a:endParaRPr lang="zh-CN" altLang="en-US" sz="2400" b="1" dirty="0">
              <a:solidFill>
                <a:schemeClr val="bg1"/>
              </a:solidFill>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1000" fill="hold"/>
                                        <p:tgtEl>
                                          <p:spTgt spid="4100"/>
                                        </p:tgtEl>
                                        <p:attrNameLst>
                                          <p:attrName>ppt_w</p:attrName>
                                        </p:attrNameLst>
                                      </p:cBhvr>
                                      <p:tavLst>
                                        <p:tav tm="0">
                                          <p:val>
                                            <p:strVal val="4*#ppt_w"/>
                                          </p:val>
                                        </p:tav>
                                        <p:tav tm="100000">
                                          <p:val>
                                            <p:strVal val="#ppt_w"/>
                                          </p:val>
                                        </p:tav>
                                      </p:tavLst>
                                    </p:anim>
                                    <p:anim calcmode="lin" valueType="num">
                                      <p:cBhvr>
                                        <p:cTn id="8" dur="1000" fill="hold"/>
                                        <p:tgtEl>
                                          <p:spTgt spid="4100"/>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8" presetClass="entr" presetSubtype="16" fill="hold" grpId="0" nodeType="after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diamond(in)">
                                      <p:cBhvr>
                                        <p:cTn id="12" dur="2000"/>
                                        <p:tgtEl>
                                          <p:spTgt spid="4102"/>
                                        </p:tgtEl>
                                      </p:cBhvr>
                                    </p:animEffect>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4101"/>
                                        </p:tgtEl>
                                        <p:attrNameLst>
                                          <p:attrName>style.visibility</p:attrName>
                                        </p:attrNameLst>
                                      </p:cBhvr>
                                      <p:to>
                                        <p:strVal val="visible"/>
                                      </p:to>
                                    </p:set>
                                    <p:anim calcmode="lin" valueType="num">
                                      <p:cBhvr additive="base">
                                        <p:cTn id="16" dur="2000" fill="hold"/>
                                        <p:tgtEl>
                                          <p:spTgt spid="4101"/>
                                        </p:tgtEl>
                                        <p:attrNameLst>
                                          <p:attrName>ppt_x</p:attrName>
                                        </p:attrNameLst>
                                      </p:cBhvr>
                                      <p:tavLst>
                                        <p:tav tm="0">
                                          <p:val>
                                            <p:strVal val="1+#ppt_w/2"/>
                                          </p:val>
                                        </p:tav>
                                        <p:tav tm="100000">
                                          <p:val>
                                            <p:strVal val="#ppt_x"/>
                                          </p:val>
                                        </p:tav>
                                      </p:tavLst>
                                    </p:anim>
                                    <p:anim calcmode="lin" valueType="num">
                                      <p:cBhvr additive="base">
                                        <p:cTn id="17" dur="2000" fill="hold"/>
                                        <p:tgtEl>
                                          <p:spTgt spid="4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41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0917" name="组合 80916"/>
          <p:cNvGrpSpPr/>
          <p:nvPr/>
        </p:nvGrpSpPr>
        <p:grpSpPr>
          <a:xfrm>
            <a:off x="4500563" y="0"/>
            <a:ext cx="4324350" cy="3051175"/>
            <a:chOff x="2653" y="0"/>
            <a:chExt cx="2724" cy="1922"/>
          </a:xfrm>
        </p:grpSpPr>
        <p:sp>
          <p:nvSpPr>
            <p:cNvPr id="24578" name="矩形 80904"/>
            <p:cNvSpPr/>
            <p:nvPr/>
          </p:nvSpPr>
          <p:spPr>
            <a:xfrm>
              <a:off x="2653" y="493"/>
              <a:ext cx="436" cy="442"/>
            </a:xfrm>
            <a:prstGeom prst="rect">
              <a:avLst/>
            </a:prstGeom>
            <a:noFill/>
            <a:ln w="9525">
              <a:noFill/>
            </a:ln>
          </p:spPr>
          <p:txBody>
            <a:bodyPr wrap="none" anchor="t">
              <a:spAutoFit/>
            </a:bodyPr>
            <a:p>
              <a:r>
                <a:rPr lang="zh-CN" altLang="en-US" sz="4000" b="1" dirty="0">
                  <a:latin typeface="华文行楷" pitchFamily="2" charset="-122"/>
                  <a:ea typeface="华文行楷" pitchFamily="2" charset="-122"/>
                </a:rPr>
                <a:t>念</a:t>
              </a:r>
              <a:endParaRPr lang="zh-CN" altLang="en-US" sz="4000" b="1" dirty="0">
                <a:latin typeface="华文行楷" pitchFamily="2" charset="-122"/>
                <a:ea typeface="华文行楷" pitchFamily="2" charset="-122"/>
              </a:endParaRPr>
            </a:p>
          </p:txBody>
        </p:sp>
        <p:pic>
          <p:nvPicPr>
            <p:cNvPr id="24579" name="图片 80908" descr="pic_12899"/>
            <p:cNvPicPr>
              <a:picLocks noChangeAspect="1"/>
            </p:cNvPicPr>
            <p:nvPr/>
          </p:nvPicPr>
          <p:blipFill>
            <a:blip r:embed="rId1"/>
            <a:stretch>
              <a:fillRect/>
            </a:stretch>
          </p:blipFill>
          <p:spPr>
            <a:xfrm>
              <a:off x="3061" y="0"/>
              <a:ext cx="2316" cy="1922"/>
            </a:xfrm>
            <a:prstGeom prst="rect">
              <a:avLst/>
            </a:prstGeom>
            <a:noFill/>
            <a:ln w="9525">
              <a:noFill/>
            </a:ln>
          </p:spPr>
        </p:pic>
      </p:grpSp>
      <p:grpSp>
        <p:nvGrpSpPr>
          <p:cNvPr id="80918" name="组合 80917"/>
          <p:cNvGrpSpPr/>
          <p:nvPr/>
        </p:nvGrpSpPr>
        <p:grpSpPr>
          <a:xfrm>
            <a:off x="5435600" y="3141663"/>
            <a:ext cx="3708400" cy="3716337"/>
            <a:chOff x="3424" y="1979"/>
            <a:chExt cx="2336" cy="2341"/>
          </a:xfrm>
        </p:grpSpPr>
        <p:sp>
          <p:nvSpPr>
            <p:cNvPr id="24581" name="矩形 80905"/>
            <p:cNvSpPr/>
            <p:nvPr/>
          </p:nvSpPr>
          <p:spPr>
            <a:xfrm>
              <a:off x="3424" y="2008"/>
              <a:ext cx="436" cy="442"/>
            </a:xfrm>
            <a:prstGeom prst="rect">
              <a:avLst/>
            </a:prstGeom>
            <a:noFill/>
            <a:ln w="9525">
              <a:noFill/>
            </a:ln>
          </p:spPr>
          <p:txBody>
            <a:bodyPr wrap="none" anchor="t">
              <a:spAutoFit/>
            </a:bodyPr>
            <a:p>
              <a:r>
                <a:rPr lang="zh-CN" altLang="en-US" sz="4000" b="1" dirty="0">
                  <a:latin typeface="华文行楷" pitchFamily="2" charset="-122"/>
                  <a:ea typeface="华文行楷" pitchFamily="2" charset="-122"/>
                </a:rPr>
                <a:t>做</a:t>
              </a:r>
              <a:endParaRPr lang="zh-CN" altLang="en-US" sz="4000" b="1" dirty="0">
                <a:latin typeface="华文行楷" pitchFamily="2" charset="-122"/>
                <a:ea typeface="华文行楷" pitchFamily="2" charset="-122"/>
              </a:endParaRPr>
            </a:p>
          </p:txBody>
        </p:sp>
        <p:pic>
          <p:nvPicPr>
            <p:cNvPr id="24582" name="图片 80910" descr="pic_12898"/>
            <p:cNvPicPr>
              <a:picLocks noChangeAspect="1"/>
            </p:cNvPicPr>
            <p:nvPr/>
          </p:nvPicPr>
          <p:blipFill>
            <a:blip r:embed="rId2"/>
            <a:srcRect b="8089"/>
            <a:stretch>
              <a:fillRect/>
            </a:stretch>
          </p:blipFill>
          <p:spPr>
            <a:xfrm>
              <a:off x="3824" y="1979"/>
              <a:ext cx="1936" cy="2341"/>
            </a:xfrm>
            <a:prstGeom prst="rect">
              <a:avLst/>
            </a:prstGeom>
            <a:noFill/>
            <a:ln w="9525">
              <a:noFill/>
            </a:ln>
          </p:spPr>
        </p:pic>
      </p:grpSp>
      <p:grpSp>
        <p:nvGrpSpPr>
          <p:cNvPr id="80916" name="组合 80915"/>
          <p:cNvGrpSpPr/>
          <p:nvPr/>
        </p:nvGrpSpPr>
        <p:grpSpPr>
          <a:xfrm>
            <a:off x="250825" y="333375"/>
            <a:ext cx="3824288" cy="3384550"/>
            <a:chOff x="340" y="0"/>
            <a:chExt cx="1994" cy="2342"/>
          </a:xfrm>
        </p:grpSpPr>
        <p:sp>
          <p:nvSpPr>
            <p:cNvPr id="24584" name="矩形 80903"/>
            <p:cNvSpPr/>
            <p:nvPr/>
          </p:nvSpPr>
          <p:spPr>
            <a:xfrm>
              <a:off x="1973" y="130"/>
              <a:ext cx="361" cy="485"/>
            </a:xfrm>
            <a:prstGeom prst="rect">
              <a:avLst/>
            </a:prstGeom>
            <a:noFill/>
            <a:ln w="9525">
              <a:noFill/>
            </a:ln>
          </p:spPr>
          <p:txBody>
            <a:bodyPr wrap="none" anchor="t">
              <a:spAutoFit/>
            </a:bodyPr>
            <a:p>
              <a:r>
                <a:rPr lang="zh-CN" altLang="en-US" sz="4000" b="1" dirty="0">
                  <a:latin typeface="华文行楷" pitchFamily="2" charset="-122"/>
                  <a:ea typeface="华文行楷" pitchFamily="2" charset="-122"/>
                </a:rPr>
                <a:t>唱</a:t>
              </a:r>
              <a:endParaRPr lang="zh-CN" altLang="en-US" sz="4000" b="1" dirty="0">
                <a:latin typeface="华文行楷" pitchFamily="2" charset="-122"/>
                <a:ea typeface="华文行楷" pitchFamily="2" charset="-122"/>
              </a:endParaRPr>
            </a:p>
          </p:txBody>
        </p:sp>
        <p:pic>
          <p:nvPicPr>
            <p:cNvPr id="24585" name="图片 80912" descr="pic_12897"/>
            <p:cNvPicPr>
              <a:picLocks noChangeAspect="1"/>
            </p:cNvPicPr>
            <p:nvPr/>
          </p:nvPicPr>
          <p:blipFill>
            <a:blip r:embed="rId3"/>
            <a:stretch>
              <a:fillRect/>
            </a:stretch>
          </p:blipFill>
          <p:spPr>
            <a:xfrm>
              <a:off x="340" y="0"/>
              <a:ext cx="1689" cy="2342"/>
            </a:xfrm>
            <a:prstGeom prst="rect">
              <a:avLst/>
            </a:prstGeom>
            <a:noFill/>
            <a:ln w="9525">
              <a:noFill/>
            </a:ln>
          </p:spPr>
        </p:pic>
      </p:grpSp>
      <p:grpSp>
        <p:nvGrpSpPr>
          <p:cNvPr id="80919" name="组合 80918"/>
          <p:cNvGrpSpPr/>
          <p:nvPr/>
        </p:nvGrpSpPr>
        <p:grpSpPr>
          <a:xfrm>
            <a:off x="395288" y="3213100"/>
            <a:ext cx="4751387" cy="3843338"/>
            <a:chOff x="249" y="1899"/>
            <a:chExt cx="2993" cy="2421"/>
          </a:xfrm>
        </p:grpSpPr>
        <p:sp>
          <p:nvSpPr>
            <p:cNvPr id="24587" name="矩形 80906"/>
            <p:cNvSpPr/>
            <p:nvPr/>
          </p:nvSpPr>
          <p:spPr>
            <a:xfrm>
              <a:off x="2562" y="1899"/>
              <a:ext cx="436" cy="442"/>
            </a:xfrm>
            <a:prstGeom prst="rect">
              <a:avLst/>
            </a:prstGeom>
            <a:noFill/>
            <a:ln w="9525">
              <a:noFill/>
            </a:ln>
          </p:spPr>
          <p:txBody>
            <a:bodyPr wrap="none" anchor="t">
              <a:spAutoFit/>
            </a:bodyPr>
            <a:p>
              <a:r>
                <a:rPr lang="zh-CN" altLang="en-US" sz="4000" b="1" dirty="0">
                  <a:latin typeface="华文行楷" pitchFamily="2" charset="-122"/>
                  <a:ea typeface="华文行楷" pitchFamily="2" charset="-122"/>
                </a:rPr>
                <a:t>打</a:t>
              </a:r>
              <a:endParaRPr lang="zh-CN" altLang="en-US" sz="4000" b="1" dirty="0">
                <a:latin typeface="华文行楷" pitchFamily="2" charset="-122"/>
                <a:ea typeface="华文行楷" pitchFamily="2" charset="-122"/>
              </a:endParaRPr>
            </a:p>
          </p:txBody>
        </p:sp>
        <p:pic>
          <p:nvPicPr>
            <p:cNvPr id="24588" name="图片 80914" descr="pic_12900"/>
            <p:cNvPicPr>
              <a:picLocks noChangeAspect="1"/>
            </p:cNvPicPr>
            <p:nvPr/>
          </p:nvPicPr>
          <p:blipFill>
            <a:blip r:embed="rId4"/>
            <a:srcRect r="9303"/>
            <a:stretch>
              <a:fillRect/>
            </a:stretch>
          </p:blipFill>
          <p:spPr>
            <a:xfrm>
              <a:off x="249" y="2268"/>
              <a:ext cx="2993" cy="2052"/>
            </a:xfrm>
            <a:prstGeom prst="rect">
              <a:avLst/>
            </a:prstGeom>
            <a:noFill/>
            <a:ln w="9525">
              <a:noFill/>
            </a:ln>
          </p:spPr>
        </p:pic>
      </p:grpSp>
      <p:sp>
        <p:nvSpPr>
          <p:cNvPr id="24589" name="Rectangle 2"/>
          <p:cNvSpPr/>
          <p:nvPr/>
        </p:nvSpPr>
        <p:spPr>
          <a:xfrm>
            <a:off x="1692275" y="188913"/>
            <a:ext cx="4038600" cy="636587"/>
          </a:xfrm>
          <a:prstGeom prst="rect">
            <a:avLst/>
          </a:prstGeom>
          <a:noFill/>
          <a:ln w="57150" cap="flat" cmpd="thinThick">
            <a:solidFill>
              <a:srgbClr val="CC00FF"/>
            </a:solidFill>
            <a:prstDash val="solid"/>
            <a:miter/>
            <a:headEnd type="none" w="med" len="med"/>
            <a:tailEnd type="none" w="med" len="med"/>
          </a:ln>
        </p:spPr>
        <p:txBody>
          <a:bodyPr anchor="t">
            <a:spAutoFit/>
          </a:bodyPr>
          <a:p>
            <a:r>
              <a:rPr lang="zh-CN" altLang="en-US" sz="3200" b="1" dirty="0">
                <a:solidFill>
                  <a:srgbClr val="0000FF"/>
                </a:solidFill>
                <a:latin typeface="黑体" panose="02010609060101010101" charset="-122"/>
                <a:ea typeface="黑体" panose="02010609060101010101" charset="-122"/>
              </a:rPr>
              <a:t>艺术特征</a:t>
            </a:r>
            <a:r>
              <a:rPr lang="en-US" altLang="zh-CN" sz="3200" b="1" dirty="0">
                <a:solidFill>
                  <a:srgbClr val="0000FF"/>
                </a:solidFill>
                <a:latin typeface="黑体" panose="02010609060101010101" charset="-122"/>
                <a:ea typeface="黑体" panose="02010609060101010101" charset="-122"/>
              </a:rPr>
              <a:t>——</a:t>
            </a:r>
            <a:r>
              <a:rPr lang="zh-CN" altLang="en-US" sz="3200" b="1" dirty="0">
                <a:solidFill>
                  <a:srgbClr val="0000FF"/>
                </a:solidFill>
                <a:latin typeface="黑体" panose="02010609060101010101" charset="-122"/>
                <a:ea typeface="黑体" panose="02010609060101010101" charset="-122"/>
              </a:rPr>
              <a:t>综合性</a:t>
            </a:r>
            <a:endParaRPr lang="zh-CN" altLang="en-US" sz="3200" b="1" dirty="0">
              <a:solidFill>
                <a:srgbClr val="0000F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80916"/>
                                        </p:tgtEl>
                                        <p:attrNameLst>
                                          <p:attrName>style.visibility</p:attrName>
                                        </p:attrNameLst>
                                      </p:cBhvr>
                                      <p:to>
                                        <p:strVal val="visible"/>
                                      </p:to>
                                    </p:set>
                                    <p:anim calcmode="lin" valueType="num">
                                      <p:cBhvr>
                                        <p:cTn id="7" dur="500" fill="hold"/>
                                        <p:tgtEl>
                                          <p:spTgt spid="80916"/>
                                        </p:tgtEl>
                                        <p:attrNameLst>
                                          <p:attrName>ppt_w</p:attrName>
                                        </p:attrNameLst>
                                      </p:cBhvr>
                                      <p:tavLst>
                                        <p:tav tm="0">
                                          <p:val>
                                            <p:fltVal val="0.000000"/>
                                          </p:val>
                                        </p:tav>
                                        <p:tav tm="100000">
                                          <p:val>
                                            <p:strVal val="#ppt_w"/>
                                          </p:val>
                                        </p:tav>
                                      </p:tavLst>
                                    </p:anim>
                                    <p:anim calcmode="lin" valueType="num">
                                      <p:cBhvr>
                                        <p:cTn id="8" dur="500" fill="hold"/>
                                        <p:tgtEl>
                                          <p:spTgt spid="809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80917"/>
                                        </p:tgtEl>
                                        <p:attrNameLst>
                                          <p:attrName>style.visibility</p:attrName>
                                        </p:attrNameLst>
                                      </p:cBhvr>
                                      <p:to>
                                        <p:strVal val="visible"/>
                                      </p:to>
                                    </p:set>
                                    <p:anim calcmode="lin" valueType="num">
                                      <p:cBhvr>
                                        <p:cTn id="12" dur="500" fill="hold"/>
                                        <p:tgtEl>
                                          <p:spTgt spid="80917"/>
                                        </p:tgtEl>
                                        <p:attrNameLst>
                                          <p:attrName>ppt_w</p:attrName>
                                        </p:attrNameLst>
                                      </p:cBhvr>
                                      <p:tavLst>
                                        <p:tav tm="0">
                                          <p:val>
                                            <p:fltVal val="0.000000"/>
                                          </p:val>
                                        </p:tav>
                                        <p:tav tm="100000">
                                          <p:val>
                                            <p:strVal val="#ppt_w"/>
                                          </p:val>
                                        </p:tav>
                                      </p:tavLst>
                                    </p:anim>
                                    <p:anim calcmode="lin" valueType="num">
                                      <p:cBhvr>
                                        <p:cTn id="13" dur="500" fill="hold"/>
                                        <p:tgtEl>
                                          <p:spTgt spid="80917"/>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80918"/>
                                        </p:tgtEl>
                                        <p:attrNameLst>
                                          <p:attrName>style.visibility</p:attrName>
                                        </p:attrNameLst>
                                      </p:cBhvr>
                                      <p:to>
                                        <p:strVal val="visible"/>
                                      </p:to>
                                    </p:set>
                                    <p:anim calcmode="lin" valueType="num">
                                      <p:cBhvr>
                                        <p:cTn id="17" dur="500" fill="hold"/>
                                        <p:tgtEl>
                                          <p:spTgt spid="80918"/>
                                        </p:tgtEl>
                                        <p:attrNameLst>
                                          <p:attrName>ppt_w</p:attrName>
                                        </p:attrNameLst>
                                      </p:cBhvr>
                                      <p:tavLst>
                                        <p:tav tm="0">
                                          <p:val>
                                            <p:fltVal val="0.000000"/>
                                          </p:val>
                                        </p:tav>
                                        <p:tav tm="100000">
                                          <p:val>
                                            <p:strVal val="#ppt_w"/>
                                          </p:val>
                                        </p:tav>
                                      </p:tavLst>
                                    </p:anim>
                                    <p:anim calcmode="lin" valueType="num">
                                      <p:cBhvr>
                                        <p:cTn id="18" dur="500" fill="hold"/>
                                        <p:tgtEl>
                                          <p:spTgt spid="80918"/>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80919"/>
                                        </p:tgtEl>
                                        <p:attrNameLst>
                                          <p:attrName>style.visibility</p:attrName>
                                        </p:attrNameLst>
                                      </p:cBhvr>
                                      <p:to>
                                        <p:strVal val="visible"/>
                                      </p:to>
                                    </p:set>
                                    <p:anim calcmode="lin" valueType="num">
                                      <p:cBhvr>
                                        <p:cTn id="22" dur="500" fill="hold"/>
                                        <p:tgtEl>
                                          <p:spTgt spid="80919"/>
                                        </p:tgtEl>
                                        <p:attrNameLst>
                                          <p:attrName>ppt_w</p:attrName>
                                        </p:attrNameLst>
                                      </p:cBhvr>
                                      <p:tavLst>
                                        <p:tav tm="0">
                                          <p:val>
                                            <p:fltVal val="0.000000"/>
                                          </p:val>
                                        </p:tav>
                                        <p:tav tm="100000">
                                          <p:val>
                                            <p:strVal val="#ppt_w"/>
                                          </p:val>
                                        </p:tav>
                                      </p:tavLst>
                                    </p:anim>
                                    <p:anim calcmode="lin" valueType="num">
                                      <p:cBhvr>
                                        <p:cTn id="23" dur="500" fill="hold"/>
                                        <p:tgtEl>
                                          <p:spTgt spid="809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p:nvPr/>
        </p:nvSpPr>
        <p:spPr>
          <a:xfrm>
            <a:off x="323850" y="404813"/>
            <a:ext cx="4067175" cy="583565"/>
          </a:xfrm>
          <a:prstGeom prst="rect">
            <a:avLst/>
          </a:prstGeom>
          <a:noFill/>
          <a:ln w="57150" cap="flat" cmpd="thinThick">
            <a:solidFill>
              <a:srgbClr val="CC00FF"/>
            </a:solidFill>
            <a:prstDash val="solid"/>
            <a:miter/>
            <a:headEnd type="none" w="med" len="med"/>
            <a:tailEnd type="none" w="med" len="med"/>
          </a:ln>
        </p:spPr>
        <p:txBody>
          <a:bodyPr anchor="t">
            <a:spAutoFit/>
          </a:bodyPr>
          <a:p>
            <a:r>
              <a:rPr lang="zh-CN" altLang="en-US" sz="3200" b="1" dirty="0">
                <a:solidFill>
                  <a:srgbClr val="0000FF"/>
                </a:solidFill>
                <a:latin typeface="黑体" panose="02010609060101010101" charset="-122"/>
                <a:ea typeface="黑体" panose="02010609060101010101" charset="-122"/>
              </a:rPr>
              <a:t>艺术特征</a:t>
            </a:r>
            <a:r>
              <a:rPr lang="en-US" altLang="zh-CN" sz="3200" b="1" dirty="0">
                <a:solidFill>
                  <a:srgbClr val="0000FF"/>
                </a:solidFill>
                <a:latin typeface="黑体" panose="02010609060101010101" charset="-122"/>
                <a:ea typeface="黑体" panose="02010609060101010101" charset="-122"/>
              </a:rPr>
              <a:t>——</a:t>
            </a:r>
            <a:r>
              <a:rPr lang="zh-CN" altLang="en-US" sz="3200" b="1" dirty="0">
                <a:solidFill>
                  <a:srgbClr val="0000FF"/>
                </a:solidFill>
                <a:latin typeface="黑体" panose="02010609060101010101" charset="-122"/>
                <a:ea typeface="黑体" panose="02010609060101010101" charset="-122"/>
              </a:rPr>
              <a:t>程式化</a:t>
            </a:r>
            <a:endParaRPr lang="zh-CN" altLang="en-US" sz="3200" b="1" dirty="0">
              <a:solidFill>
                <a:srgbClr val="0000FF"/>
              </a:solidFill>
              <a:latin typeface="黑体" panose="02010609060101010101" charset="-122"/>
              <a:ea typeface="黑体" panose="02010609060101010101" charset="-122"/>
            </a:endParaRPr>
          </a:p>
        </p:txBody>
      </p:sp>
      <p:pic>
        <p:nvPicPr>
          <p:cNvPr id="60419" name="Picture 3" descr="2004616104549215"/>
          <p:cNvPicPr>
            <a:picLocks noChangeAspect="1"/>
          </p:cNvPicPr>
          <p:nvPr/>
        </p:nvPicPr>
        <p:blipFill>
          <a:blip r:embed="rId1"/>
          <a:stretch>
            <a:fillRect/>
          </a:stretch>
        </p:blipFill>
        <p:spPr>
          <a:xfrm>
            <a:off x="611188" y="1989138"/>
            <a:ext cx="7483475" cy="4427537"/>
          </a:xfrm>
          <a:prstGeom prst="rect">
            <a:avLst/>
          </a:prstGeom>
          <a:noFill/>
          <a:ln w="9525">
            <a:noFill/>
          </a:ln>
        </p:spPr>
      </p:pic>
      <p:sp>
        <p:nvSpPr>
          <p:cNvPr id="60420" name="Rectangle 4"/>
          <p:cNvSpPr/>
          <p:nvPr/>
        </p:nvSpPr>
        <p:spPr>
          <a:xfrm>
            <a:off x="1331913" y="1196975"/>
            <a:ext cx="6203950" cy="583565"/>
          </a:xfrm>
          <a:prstGeom prst="rect">
            <a:avLst/>
          </a:prstGeom>
          <a:noFill/>
          <a:ln w="9525">
            <a:noFill/>
          </a:ln>
        </p:spPr>
        <p:txBody>
          <a:bodyPr anchor="t">
            <a:spAutoFit/>
          </a:bodyPr>
          <a:p>
            <a:r>
              <a:rPr lang="zh-CN" altLang="en-US" sz="3200" b="1" dirty="0">
                <a:latin typeface="Times New Roman" panose="02020603050405020304" pitchFamily="18" charset="0"/>
                <a:ea typeface="黑体" panose="02010609060101010101" charset="-122"/>
              </a:rPr>
              <a:t>人物化妆</a:t>
            </a:r>
            <a:r>
              <a:rPr lang="en-US" altLang="zh-CN" sz="3200" b="1" dirty="0">
                <a:latin typeface="Times New Roman" panose="02020603050405020304" pitchFamily="18" charset="0"/>
                <a:ea typeface="黑体" panose="02010609060101010101" charset="-122"/>
              </a:rPr>
              <a:t>──</a:t>
            </a:r>
            <a:r>
              <a:rPr lang="zh-CN" altLang="en-US" sz="3200" b="1" dirty="0">
                <a:latin typeface="Times New Roman" panose="02020603050405020304" pitchFamily="18" charset="0"/>
                <a:ea typeface="黑体" panose="02010609060101010101" charset="-122"/>
              </a:rPr>
              <a:t>戏曲脸谱</a:t>
            </a:r>
            <a:endParaRPr lang="zh-CN" altLang="en-US" sz="3200" b="1" dirty="0">
              <a:latin typeface="Times New Roman" panose="02020603050405020304" pitchFamily="18" charset="0"/>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wipe(left)">
                                      <p:cBhvr>
                                        <p:cTn id="7" dur="500"/>
                                        <p:tgtEl>
                                          <p:spTgt spid="604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420"/>
                                        </p:tgtEl>
                                        <p:attrNameLst>
                                          <p:attrName>style.visibility</p:attrName>
                                        </p:attrNameLst>
                                      </p:cBhvr>
                                      <p:to>
                                        <p:strVal val="visible"/>
                                      </p:to>
                                    </p:set>
                                    <p:animEffect transition="in" filter="wipe(left)">
                                      <p:cBhvr>
                                        <p:cTn id="11"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Picture 2" descr="同光十三绝"/>
          <p:cNvPicPr>
            <a:picLocks noChangeAspect="1"/>
          </p:cNvPicPr>
          <p:nvPr/>
        </p:nvPicPr>
        <p:blipFill>
          <a:blip r:embed="rId1">
            <a:lum bright="42001" contrast="-42000"/>
          </a:blip>
          <a:stretch>
            <a:fillRect/>
          </a:stretch>
        </p:blipFill>
        <p:spPr>
          <a:xfrm>
            <a:off x="4572000" y="5721350"/>
            <a:ext cx="4572000" cy="1136650"/>
          </a:xfrm>
          <a:prstGeom prst="rect">
            <a:avLst/>
          </a:prstGeom>
          <a:noFill/>
          <a:ln w="9525">
            <a:noFill/>
          </a:ln>
        </p:spPr>
      </p:pic>
      <p:pic>
        <p:nvPicPr>
          <p:cNvPr id="26626" name="Picture 3" descr="同光十三绝"/>
          <p:cNvPicPr>
            <a:picLocks noChangeAspect="1"/>
          </p:cNvPicPr>
          <p:nvPr/>
        </p:nvPicPr>
        <p:blipFill>
          <a:blip r:embed="rId1">
            <a:lum bright="42001" contrast="-42000"/>
          </a:blip>
          <a:stretch>
            <a:fillRect/>
          </a:stretch>
        </p:blipFill>
        <p:spPr>
          <a:xfrm>
            <a:off x="0" y="5721350"/>
            <a:ext cx="4572000" cy="1136650"/>
          </a:xfrm>
          <a:prstGeom prst="rect">
            <a:avLst/>
          </a:prstGeom>
          <a:noFill/>
          <a:ln w="9525">
            <a:noFill/>
          </a:ln>
        </p:spPr>
      </p:pic>
      <p:sp>
        <p:nvSpPr>
          <p:cNvPr id="26627" name="Rectangle 4"/>
          <p:cNvSpPr/>
          <p:nvPr/>
        </p:nvSpPr>
        <p:spPr>
          <a:xfrm>
            <a:off x="250825" y="404813"/>
            <a:ext cx="3948113" cy="636587"/>
          </a:xfrm>
          <a:prstGeom prst="rect">
            <a:avLst/>
          </a:prstGeom>
          <a:noFill/>
          <a:ln w="57150" cap="flat" cmpd="thickThin">
            <a:solidFill>
              <a:srgbClr val="CC00FF"/>
            </a:solidFill>
            <a:prstDash val="solid"/>
            <a:miter/>
            <a:headEnd type="none" w="med" len="med"/>
            <a:tailEnd type="none" w="med" len="med"/>
          </a:ln>
        </p:spPr>
        <p:txBody>
          <a:bodyPr anchor="t">
            <a:spAutoFit/>
          </a:bodyPr>
          <a:p>
            <a:r>
              <a:rPr lang="zh-CN" altLang="en-US" sz="3200" b="1" dirty="0">
                <a:solidFill>
                  <a:srgbClr val="0000FF"/>
                </a:solidFill>
                <a:latin typeface="黑体" panose="02010609060101010101" charset="-122"/>
                <a:ea typeface="黑体" panose="02010609060101010101" charset="-122"/>
              </a:rPr>
              <a:t>艺术特征</a:t>
            </a:r>
            <a:r>
              <a:rPr lang="en-US" altLang="zh-CN" sz="3200" b="1" dirty="0">
                <a:solidFill>
                  <a:srgbClr val="0000FF"/>
                </a:solidFill>
                <a:latin typeface="黑体" panose="02010609060101010101" charset="-122"/>
                <a:ea typeface="黑体" panose="02010609060101010101" charset="-122"/>
              </a:rPr>
              <a:t>——</a:t>
            </a:r>
            <a:r>
              <a:rPr lang="zh-CN" altLang="en-US" sz="3200" b="1" dirty="0">
                <a:solidFill>
                  <a:srgbClr val="0000FF"/>
                </a:solidFill>
                <a:latin typeface="黑体" panose="02010609060101010101" charset="-122"/>
                <a:ea typeface="黑体" panose="02010609060101010101" charset="-122"/>
              </a:rPr>
              <a:t>写意性</a:t>
            </a:r>
            <a:endParaRPr lang="zh-CN" altLang="en-US" sz="3200" b="1" dirty="0">
              <a:solidFill>
                <a:srgbClr val="0000FF"/>
              </a:solidFill>
              <a:latin typeface="黑体" panose="02010609060101010101" charset="-122"/>
              <a:ea typeface="黑体" panose="02010609060101010101" charset="-122"/>
            </a:endParaRPr>
          </a:p>
        </p:txBody>
      </p:sp>
      <p:grpSp>
        <p:nvGrpSpPr>
          <p:cNvPr id="26628" name="Group 5"/>
          <p:cNvGrpSpPr/>
          <p:nvPr/>
        </p:nvGrpSpPr>
        <p:grpSpPr>
          <a:xfrm>
            <a:off x="0" y="2209800"/>
            <a:ext cx="9144000" cy="2438400"/>
            <a:chOff x="0" y="0"/>
            <a:chExt cx="5760" cy="1536"/>
          </a:xfrm>
        </p:grpSpPr>
        <p:sp>
          <p:nvSpPr>
            <p:cNvPr id="26629" name="Rectangle 6"/>
            <p:cNvSpPr/>
            <p:nvPr/>
          </p:nvSpPr>
          <p:spPr>
            <a:xfrm>
              <a:off x="0" y="0"/>
              <a:ext cx="4219" cy="0"/>
            </a:xfrm>
            <a:prstGeom prst="rect">
              <a:avLst/>
            </a:prstGeom>
            <a:noFill/>
            <a:ln w="9525">
              <a:noFill/>
            </a:ln>
          </p:spPr>
          <p:txBody>
            <a:bodyPr anchor="t">
              <a:spAutoFit/>
            </a:bodyPr>
            <a:p>
              <a:endParaRPr lang="zh-CN" dirty="0">
                <a:latin typeface="Arial" panose="020B0604020202020204" pitchFamily="34" charset="0"/>
                <a:ea typeface="宋体" panose="02010600030101010101" pitchFamily="2" charset="-122"/>
              </a:endParaRPr>
            </a:p>
          </p:txBody>
        </p:sp>
        <p:grpSp>
          <p:nvGrpSpPr>
            <p:cNvPr id="26630" name="Group 7"/>
            <p:cNvGrpSpPr/>
            <p:nvPr/>
          </p:nvGrpSpPr>
          <p:grpSpPr>
            <a:xfrm>
              <a:off x="0" y="0"/>
              <a:ext cx="5760" cy="1536"/>
              <a:chOff x="0" y="0"/>
              <a:chExt cx="5760" cy="1536"/>
            </a:xfrm>
          </p:grpSpPr>
          <p:sp>
            <p:nvSpPr>
              <p:cNvPr id="26631" name="Rectangle 8"/>
              <p:cNvSpPr/>
              <p:nvPr/>
            </p:nvSpPr>
            <p:spPr>
              <a:xfrm>
                <a:off x="0" y="0"/>
                <a:ext cx="3212" cy="0"/>
              </a:xfrm>
              <a:prstGeom prst="rect">
                <a:avLst/>
              </a:prstGeom>
              <a:noFill/>
              <a:ln w="9525">
                <a:noFill/>
              </a:ln>
            </p:spPr>
            <p:txBody>
              <a:bodyPr anchor="t">
                <a:spAutoFit/>
              </a:bodyPr>
              <a:p>
                <a:endParaRPr lang="zh-CN" dirty="0">
                  <a:latin typeface="Arial" panose="020B0604020202020204" pitchFamily="34" charset="0"/>
                  <a:ea typeface="宋体" panose="02010600030101010101" pitchFamily="2" charset="-122"/>
                </a:endParaRPr>
              </a:p>
            </p:txBody>
          </p:sp>
          <p:grpSp>
            <p:nvGrpSpPr>
              <p:cNvPr id="26632" name="Group 9"/>
              <p:cNvGrpSpPr/>
              <p:nvPr/>
            </p:nvGrpSpPr>
            <p:grpSpPr>
              <a:xfrm>
                <a:off x="0" y="0"/>
                <a:ext cx="5760" cy="1536"/>
                <a:chOff x="0" y="0"/>
                <a:chExt cx="5760" cy="1536"/>
              </a:xfrm>
            </p:grpSpPr>
            <p:sp>
              <p:nvSpPr>
                <p:cNvPr id="26633" name="Rectangle 10"/>
                <p:cNvSpPr/>
                <p:nvPr/>
              </p:nvSpPr>
              <p:spPr>
                <a:xfrm>
                  <a:off x="0" y="0"/>
                  <a:ext cx="0" cy="0"/>
                </a:xfrm>
                <a:prstGeom prst="rect">
                  <a:avLst/>
                </a:prstGeom>
                <a:noFill/>
                <a:ln w="9525">
                  <a:noFill/>
                </a:ln>
              </p:spPr>
              <p:txBody>
                <a:bodyPr anchor="t">
                  <a:spAutoFit/>
                </a:bodyPr>
                <a:p>
                  <a:endParaRPr lang="zh-CN" dirty="0">
                    <a:latin typeface="Arial" panose="020B0604020202020204" pitchFamily="34" charset="0"/>
                    <a:ea typeface="宋体" panose="02010600030101010101" pitchFamily="2" charset="-122"/>
                  </a:endParaRPr>
                </a:p>
              </p:txBody>
            </p:sp>
            <p:sp>
              <p:nvSpPr>
                <p:cNvPr id="26634" name="Rectangle 11"/>
                <p:cNvSpPr/>
                <p:nvPr/>
              </p:nvSpPr>
              <p:spPr>
                <a:xfrm>
                  <a:off x="0" y="0"/>
                  <a:ext cx="5760" cy="1536"/>
                </a:xfrm>
                <a:prstGeom prst="rect">
                  <a:avLst/>
                </a:prstGeom>
                <a:noFill/>
                <a:ln w="9525">
                  <a:noFill/>
                </a:ln>
              </p:spPr>
              <p:txBody>
                <a:bodyPr anchor="t"/>
                <a:p>
                  <a:pPr algn="ctr"/>
                  <a:r>
                    <a:rPr lang="en-US" altLang="zh-CN" sz="1000" dirty="0">
                      <a:latin typeface="Times New Roman" panose="02020603050405020304" pitchFamily="18" charset="0"/>
                      <a:ea typeface="宋体" panose="02010600030101010101" pitchFamily="2" charset="-122"/>
                      <a:hlinkClick r:id="rId2"/>
                    </a:rPr>
                    <a:t>  </a:t>
                  </a:r>
                  <a:r>
                    <a:rPr lang="en-US" altLang="zh-CN" sz="14400" dirty="0">
                      <a:latin typeface="Times New Roman" panose="02020603050405020304" pitchFamily="18" charset="0"/>
                      <a:ea typeface="宋体" panose="02010600030101010101" pitchFamily="2" charset="-122"/>
                    </a:rPr>
                    <a:t> </a:t>
                  </a:r>
                  <a:r>
                    <a:rPr lang="en-US" altLang="zh-CN" sz="1000" dirty="0">
                      <a:latin typeface="Times New Roman" panose="02020603050405020304" pitchFamily="18" charset="0"/>
                      <a:ea typeface="宋体" panose="02010600030101010101" pitchFamily="2" charset="-122"/>
                    </a:rPr>
                    <a:t>                                                                               </a:t>
                  </a:r>
                  <a:endParaRPr lang="en-US" altLang="zh-CN" sz="1000" dirty="0">
                    <a:latin typeface="Times New Roman" panose="02020603050405020304" pitchFamily="18" charset="0"/>
                    <a:ea typeface="宋体" panose="02010600030101010101" pitchFamily="2" charset="-122"/>
                  </a:endParaRPr>
                </a:p>
                <a:p>
                  <a:pPr algn="ctr" eaLnBrk="0" hangingPunct="0"/>
                  <a:endParaRPr lang="en-US" altLang="zh-CN" sz="1000" dirty="0">
                    <a:latin typeface="Times New Roman" panose="02020603050405020304" pitchFamily="18" charset="0"/>
                    <a:ea typeface="宋体" panose="02010600030101010101" pitchFamily="2" charset="-122"/>
                  </a:endParaRPr>
                </a:p>
              </p:txBody>
            </p:sp>
          </p:grpSp>
        </p:grpSp>
      </p:grpSp>
      <p:pic>
        <p:nvPicPr>
          <p:cNvPr id="57356" name="Picture 12" descr="2004616104629863"/>
          <p:cNvPicPr>
            <a:picLocks noChangeAspect="1"/>
          </p:cNvPicPr>
          <p:nvPr/>
        </p:nvPicPr>
        <p:blipFill>
          <a:blip r:embed="rId3"/>
          <a:stretch>
            <a:fillRect/>
          </a:stretch>
        </p:blipFill>
        <p:spPr>
          <a:xfrm>
            <a:off x="179388" y="2133600"/>
            <a:ext cx="4283075" cy="4014788"/>
          </a:xfrm>
          <a:prstGeom prst="rect">
            <a:avLst/>
          </a:prstGeom>
          <a:noFill/>
          <a:ln w="9525">
            <a:noFill/>
          </a:ln>
        </p:spPr>
      </p:pic>
      <p:pic>
        <p:nvPicPr>
          <p:cNvPr id="57357" name="Picture 13" descr="2004616104639909"/>
          <p:cNvPicPr>
            <a:picLocks noChangeAspect="1"/>
          </p:cNvPicPr>
          <p:nvPr/>
        </p:nvPicPr>
        <p:blipFill>
          <a:blip r:embed="rId4"/>
          <a:stretch>
            <a:fillRect/>
          </a:stretch>
        </p:blipFill>
        <p:spPr>
          <a:xfrm>
            <a:off x="4716463" y="1844675"/>
            <a:ext cx="4037012" cy="4484688"/>
          </a:xfrm>
          <a:prstGeom prst="rect">
            <a:avLst/>
          </a:prstGeom>
          <a:noFill/>
          <a:ln w="9525">
            <a:noFill/>
          </a:ln>
        </p:spPr>
      </p:pic>
      <p:sp>
        <p:nvSpPr>
          <p:cNvPr id="57358" name="Rectangle 14"/>
          <p:cNvSpPr/>
          <p:nvPr/>
        </p:nvSpPr>
        <p:spPr>
          <a:xfrm>
            <a:off x="1835150" y="1196975"/>
            <a:ext cx="6675438" cy="579438"/>
          </a:xfrm>
          <a:prstGeom prst="rect">
            <a:avLst/>
          </a:prstGeom>
          <a:noFill/>
          <a:ln w="9525">
            <a:noFill/>
          </a:ln>
        </p:spPr>
        <p:txBody>
          <a:bodyPr anchor="t">
            <a:spAutoFit/>
          </a:bodyPr>
          <a:p>
            <a:r>
              <a:rPr lang="zh-CN" altLang="en-US" sz="3200" b="1" dirty="0">
                <a:latin typeface="Times New Roman" panose="02020603050405020304" pitchFamily="18" charset="0"/>
                <a:ea typeface="黑体" panose="02010609060101010101" charset="-122"/>
              </a:rPr>
              <a:t>人物服饰的写意</a:t>
            </a:r>
            <a:r>
              <a:rPr lang="en-US" altLang="zh-CN" sz="3200" b="1" dirty="0">
                <a:latin typeface="Times New Roman" panose="02020603050405020304" pitchFamily="18" charset="0"/>
                <a:ea typeface="黑体" panose="02010609060101010101" charset="-122"/>
              </a:rPr>
              <a:t>──</a:t>
            </a:r>
            <a:r>
              <a:rPr lang="zh-CN" altLang="en-US" sz="3200" b="1" dirty="0">
                <a:latin typeface="Times New Roman" panose="02020603050405020304" pitchFamily="18" charset="0"/>
                <a:ea typeface="黑体" panose="02010609060101010101" charset="-122"/>
              </a:rPr>
              <a:t>长袖善舞</a:t>
            </a:r>
            <a:endParaRPr lang="zh-CN" altLang="en-US" sz="3200" b="1" dirty="0">
              <a:latin typeface="Times New Roman" panose="02020603050405020304" pitchFamily="18" charset="0"/>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56"/>
                                        </p:tgtEl>
                                        <p:attrNameLst>
                                          <p:attrName>style.visibility</p:attrName>
                                        </p:attrNameLst>
                                      </p:cBhvr>
                                      <p:to>
                                        <p:strVal val="visible"/>
                                      </p:to>
                                    </p:set>
                                    <p:animEffect transition="in" filter="wipe(left)">
                                      <p:cBhvr>
                                        <p:cTn id="7" dur="500"/>
                                        <p:tgtEl>
                                          <p:spTgt spid="573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357"/>
                                        </p:tgtEl>
                                        <p:attrNameLst>
                                          <p:attrName>style.visibility</p:attrName>
                                        </p:attrNameLst>
                                      </p:cBhvr>
                                      <p:to>
                                        <p:strVal val="visible"/>
                                      </p:to>
                                    </p:set>
                                    <p:animEffect transition="in" filter="wipe(left)">
                                      <p:cBhvr>
                                        <p:cTn id="11" dur="500"/>
                                        <p:tgtEl>
                                          <p:spTgt spid="5735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358"/>
                                        </p:tgtEl>
                                        <p:attrNameLst>
                                          <p:attrName>style.visibility</p:attrName>
                                        </p:attrNameLst>
                                      </p:cBhvr>
                                      <p:to>
                                        <p:strVal val="visible"/>
                                      </p:to>
                                    </p:set>
                                    <p:animEffect transition="in" filter="wipe(left)">
                                      <p:cBhvr>
                                        <p:cTn id="15" dur="500"/>
                                        <p:tgtEl>
                                          <p:spTgt spid="57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2"/>
          <p:cNvSpPr/>
          <p:nvPr/>
        </p:nvSpPr>
        <p:spPr>
          <a:xfrm>
            <a:off x="468313" y="404813"/>
            <a:ext cx="4154487" cy="636587"/>
          </a:xfrm>
          <a:prstGeom prst="rect">
            <a:avLst/>
          </a:prstGeom>
          <a:noFill/>
          <a:ln w="57150" cap="flat" cmpd="thinThick">
            <a:solidFill>
              <a:srgbClr val="CC00FF"/>
            </a:solidFill>
            <a:prstDash val="solid"/>
            <a:miter/>
            <a:headEnd type="none" w="med" len="med"/>
            <a:tailEnd type="none" w="med" len="med"/>
          </a:ln>
        </p:spPr>
        <p:txBody>
          <a:bodyPr anchor="t">
            <a:spAutoFit/>
          </a:bodyPr>
          <a:p>
            <a:r>
              <a:rPr lang="zh-CN" altLang="en-US" sz="3200" b="1" dirty="0">
                <a:solidFill>
                  <a:srgbClr val="0000FF"/>
                </a:solidFill>
                <a:latin typeface="黑体" panose="02010609060101010101" charset="-122"/>
                <a:ea typeface="黑体" panose="02010609060101010101" charset="-122"/>
              </a:rPr>
              <a:t>艺术特征</a:t>
            </a:r>
            <a:r>
              <a:rPr lang="en-US" altLang="zh-CN" sz="3200" b="1" dirty="0">
                <a:solidFill>
                  <a:srgbClr val="0000FF"/>
                </a:solidFill>
                <a:latin typeface="黑体" panose="02010609060101010101" charset="-122"/>
                <a:ea typeface="黑体" panose="02010609060101010101" charset="-122"/>
              </a:rPr>
              <a:t>——</a:t>
            </a:r>
            <a:r>
              <a:rPr lang="zh-CN" altLang="en-US" sz="3200" b="1" dirty="0">
                <a:solidFill>
                  <a:srgbClr val="0000FF"/>
                </a:solidFill>
                <a:latin typeface="黑体" panose="02010609060101010101" charset="-122"/>
                <a:ea typeface="黑体" panose="02010609060101010101" charset="-122"/>
              </a:rPr>
              <a:t>写意性</a:t>
            </a:r>
            <a:endParaRPr lang="zh-CN" altLang="en-US" sz="3200" b="1" dirty="0">
              <a:solidFill>
                <a:srgbClr val="0000FF"/>
              </a:solidFill>
              <a:latin typeface="黑体" panose="02010609060101010101" charset="-122"/>
              <a:ea typeface="黑体" panose="02010609060101010101" charset="-122"/>
            </a:endParaRPr>
          </a:p>
        </p:txBody>
      </p:sp>
      <p:pic>
        <p:nvPicPr>
          <p:cNvPr id="59395" name="Picture 3" descr="2004616104443585"/>
          <p:cNvPicPr>
            <a:picLocks noChangeAspect="1"/>
          </p:cNvPicPr>
          <p:nvPr/>
        </p:nvPicPr>
        <p:blipFill>
          <a:blip r:embed="rId1"/>
          <a:stretch>
            <a:fillRect/>
          </a:stretch>
        </p:blipFill>
        <p:spPr>
          <a:xfrm>
            <a:off x="250825" y="1989138"/>
            <a:ext cx="7489825" cy="3954462"/>
          </a:xfrm>
          <a:prstGeom prst="rect">
            <a:avLst/>
          </a:prstGeom>
          <a:noFill/>
          <a:ln w="9525">
            <a:noFill/>
          </a:ln>
        </p:spPr>
      </p:pic>
      <p:sp>
        <p:nvSpPr>
          <p:cNvPr id="59397" name="Rectangle 5"/>
          <p:cNvSpPr/>
          <p:nvPr/>
        </p:nvSpPr>
        <p:spPr>
          <a:xfrm>
            <a:off x="1908175" y="1268413"/>
            <a:ext cx="5513388" cy="579437"/>
          </a:xfrm>
          <a:prstGeom prst="rect">
            <a:avLst/>
          </a:prstGeom>
          <a:noFill/>
          <a:ln w="9525">
            <a:noFill/>
          </a:ln>
        </p:spPr>
        <p:txBody>
          <a:bodyPr anchor="t">
            <a:spAutoFit/>
          </a:bodyPr>
          <a:p>
            <a:r>
              <a:rPr lang="zh-CN" altLang="en-US" sz="3200" b="1" dirty="0">
                <a:latin typeface="Times New Roman" panose="02020603050405020304" pitchFamily="18" charset="0"/>
                <a:ea typeface="黑体" panose="02010609060101010101" charset="-122"/>
              </a:rPr>
              <a:t>舞台布置的写意</a:t>
            </a:r>
            <a:r>
              <a:rPr lang="en-US" altLang="zh-CN" sz="3200" b="1" dirty="0">
                <a:latin typeface="Times New Roman" panose="02020603050405020304" pitchFamily="18" charset="0"/>
                <a:ea typeface="黑体" panose="02010609060101010101" charset="-122"/>
              </a:rPr>
              <a:t>──</a:t>
            </a:r>
            <a:r>
              <a:rPr lang="zh-CN" altLang="en-US" sz="3200" b="1" dirty="0">
                <a:latin typeface="Times New Roman" panose="02020603050405020304" pitchFamily="18" charset="0"/>
                <a:ea typeface="黑体" panose="02010609060101010101" charset="-122"/>
              </a:rPr>
              <a:t>一桌二椅</a:t>
            </a:r>
            <a:endParaRPr lang="zh-CN" altLang="en-US" sz="3200" b="1" dirty="0">
              <a:latin typeface="Times New Roman" panose="02020603050405020304" pitchFamily="18" charset="0"/>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wipe(left)">
                                      <p:cBhvr>
                                        <p:cTn id="7" dur="500"/>
                                        <p:tgtEl>
                                          <p:spTgt spid="5939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397"/>
                                        </p:tgtEl>
                                        <p:attrNameLst>
                                          <p:attrName>style.visibility</p:attrName>
                                        </p:attrNameLst>
                                      </p:cBhvr>
                                      <p:to>
                                        <p:strVal val="visible"/>
                                      </p:to>
                                    </p:set>
                                    <p:animEffect transition="in" filter="wipe(left)">
                                      <p:cBhvr>
                                        <p:cTn id="11" dur="5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6" name="Rectangle 6"/>
          <p:cNvSpPr/>
          <p:nvPr/>
        </p:nvSpPr>
        <p:spPr>
          <a:xfrm>
            <a:off x="250825" y="333375"/>
            <a:ext cx="8496300" cy="3119120"/>
          </a:xfrm>
          <a:prstGeom prst="rect">
            <a:avLst/>
          </a:prstGeom>
          <a:solidFill>
            <a:srgbClr val="FFFF99">
              <a:alpha val="30196"/>
            </a:srgbClr>
          </a:solidFill>
          <a:ln w="19050" cap="flat" cmpd="sng">
            <a:solidFill>
              <a:srgbClr val="FF6600"/>
            </a:solidFill>
            <a:prstDash val="dash"/>
            <a:miter/>
            <a:headEnd type="none" w="med" len="med"/>
            <a:tailEnd type="none" w="med" len="med"/>
          </a:ln>
        </p:spPr>
        <p:txBody>
          <a:bodyPr>
            <a:spAutoFit/>
          </a:bodyPr>
          <a:p>
            <a:pPr fontAlgn="base"/>
            <a:r>
              <a:rPr lang="zh-CN" altLang="en-US" sz="2800" b="1" strike="noStrike" noProof="1" dirty="0">
                <a:latin typeface="黑体" panose="02010609060101010101" charset="-122"/>
                <a:ea typeface="黑体" panose="02010609060101010101" charset="-122"/>
                <a:cs typeface="+mn-cs"/>
              </a:rPr>
              <a:t>三、戏曲的鼎盛</a:t>
            </a:r>
            <a:r>
              <a:rPr lang="en-US" altLang="zh-CN" sz="2800" b="1" strike="noStrike" noProof="1">
                <a:latin typeface="Arial" panose="020B0604020202020204" pitchFamily="34" charset="0"/>
                <a:ea typeface="黑体" panose="02010609060101010101" charset="-122"/>
                <a:cs typeface="+mn-cs"/>
              </a:rPr>
              <a:t>——</a:t>
            </a:r>
            <a:r>
              <a:rPr lang="en-US" altLang="zh-CN" sz="2800" b="1" strike="noStrike" noProof="1">
                <a:solidFill>
                  <a:srgbClr val="FF0000"/>
                </a:solidFill>
                <a:latin typeface="Arial" panose="020B0604020202020204" pitchFamily="34" charset="0"/>
                <a:ea typeface="黑体" panose="02010609060101010101" charset="-122"/>
                <a:cs typeface="+mn-cs"/>
              </a:rPr>
              <a:t>“</a:t>
            </a:r>
            <a:r>
              <a:rPr lang="zh-CN" altLang="en-US" sz="2800" b="1" strike="noStrike" noProof="1" dirty="0">
                <a:solidFill>
                  <a:srgbClr val="FF0000"/>
                </a:solidFill>
                <a:latin typeface="黑体" panose="02010609060101010101" charset="-122"/>
                <a:ea typeface="黑体" panose="02010609060101010101" charset="-122"/>
                <a:cs typeface="+mn-cs"/>
              </a:rPr>
              <a:t>国粹</a:t>
            </a:r>
            <a:r>
              <a:rPr lang="zh-CN" altLang="en-US" sz="2800" b="1" strike="noStrike" noProof="1" dirty="0">
                <a:solidFill>
                  <a:srgbClr val="FF0000"/>
                </a:solidFill>
                <a:latin typeface="Arial" panose="020B0604020202020204" pitchFamily="34" charset="0"/>
                <a:ea typeface="黑体" panose="02010609060101010101" charset="-122"/>
                <a:cs typeface="+mn-cs"/>
              </a:rPr>
              <a:t>”</a:t>
            </a:r>
            <a:r>
              <a:rPr lang="zh-CN" altLang="en-US" sz="2800" b="1" strike="noStrike" noProof="1" dirty="0">
                <a:solidFill>
                  <a:srgbClr val="FF0000"/>
                </a:solidFill>
                <a:latin typeface="黑体" panose="02010609060101010101" charset="-122"/>
                <a:ea typeface="黑体" panose="02010609060101010101" charset="-122"/>
                <a:cs typeface="+mn-cs"/>
              </a:rPr>
              <a:t>京剧</a:t>
            </a:r>
            <a:r>
              <a:rPr lang="en-US" altLang="zh-CN" sz="2800" b="1" strike="noStrike" noProof="1" dirty="0">
                <a:latin typeface="黑体" panose="02010609060101010101" charset="-122"/>
                <a:ea typeface="黑体" panose="02010609060101010101" charset="-122"/>
                <a:cs typeface="+mn-cs"/>
              </a:rPr>
              <a:t>(</a:t>
            </a:r>
            <a:r>
              <a:rPr lang="zh-CN" altLang="en-US" sz="2800" b="1" strike="noStrike" noProof="1" dirty="0">
                <a:latin typeface="黑体" panose="02010609060101010101" charset="-122"/>
                <a:ea typeface="黑体" panose="02010609060101010101" charset="-122"/>
                <a:cs typeface="+mn-cs"/>
              </a:rPr>
              <a:t>新高峰</a:t>
            </a:r>
            <a:r>
              <a:rPr lang="en-US" altLang="zh-CN" sz="2800" b="1" strike="noStrike" noProof="1">
                <a:latin typeface="黑体" panose="02010609060101010101" charset="-122"/>
                <a:ea typeface="黑体" panose="02010609060101010101" charset="-122"/>
                <a:cs typeface="+mn-cs"/>
              </a:rPr>
              <a:t>)</a:t>
            </a:r>
            <a:endParaRPr lang="en-US" altLang="zh-CN" sz="2800" b="1" strike="noStrike" noProof="1">
              <a:latin typeface="黑体" panose="02010609060101010101" charset="-122"/>
              <a:ea typeface="黑体" panose="02010609060101010101" charset="-122"/>
            </a:endParaRPr>
          </a:p>
          <a:p>
            <a:pPr fontAlgn="base"/>
            <a:endParaRPr lang="en-US" altLang="zh-CN" sz="2800" b="1" strike="noStrike" noProof="1" dirty="0">
              <a:latin typeface="黑体" panose="02010609060101010101" charset="-122"/>
              <a:ea typeface="黑体" panose="02010609060101010101" charset="-122"/>
              <a:cs typeface="+mn-cs"/>
            </a:endParaRPr>
          </a:p>
          <a:p>
            <a:pPr fontAlgn="base"/>
            <a:r>
              <a:rPr lang="en-US" altLang="zh-CN" sz="2800" b="1" strike="noStrike" noProof="1" dirty="0">
                <a:latin typeface="黑体" panose="02010609060101010101" charset="-122"/>
                <a:ea typeface="黑体" panose="02010609060101010101" charset="-122"/>
                <a:cs typeface="+mn-cs"/>
              </a:rPr>
              <a:t>1.</a:t>
            </a:r>
            <a:r>
              <a:rPr lang="zh-CN" altLang="en-US" sz="2400" b="1" strike="noStrike" noProof="1" dirty="0">
                <a:latin typeface="黑体" panose="02010609060101010101" charset="-122"/>
                <a:ea typeface="黑体" panose="02010609060101010101" charset="-122"/>
                <a:cs typeface="+mn-cs"/>
              </a:rPr>
              <a:t>形成：融合 </a:t>
            </a:r>
            <a:endParaRPr lang="zh-CN" altLang="en-US" sz="2400" b="1" strike="noStrike" noProof="1" dirty="0">
              <a:latin typeface="黑体" panose="02010609060101010101" charset="-122"/>
              <a:ea typeface="黑体" panose="02010609060101010101" charset="-122"/>
              <a:cs typeface="+mn-cs"/>
            </a:endParaRPr>
          </a:p>
          <a:p>
            <a:pPr fontAlgn="base"/>
            <a:r>
              <a:rPr lang="en-US" altLang="zh-CN" sz="2400" b="1" strike="noStrike" noProof="1" dirty="0">
                <a:latin typeface="黑体" panose="02010609060101010101" charset="-122"/>
                <a:ea typeface="黑体" panose="02010609060101010101" charset="-122"/>
                <a:cs typeface="+mn-cs"/>
              </a:rPr>
              <a:t>2.</a:t>
            </a:r>
            <a:r>
              <a:rPr lang="zh-CN" altLang="en-US" sz="2400" b="1" strike="noStrike" noProof="1" dirty="0">
                <a:latin typeface="黑体" panose="02010609060101010101" charset="-122"/>
                <a:ea typeface="黑体" panose="02010609060101010101" charset="-122"/>
                <a:cs typeface="+mn-cs"/>
              </a:rPr>
              <a:t>特点：程式化（</a:t>
            </a:r>
            <a:r>
              <a:rPr lang="zh-CN" altLang="en-US" sz="2400" b="1" dirty="0">
                <a:latin typeface="黑体" panose="02010609060101010101" charset="-122"/>
                <a:ea typeface="黑体" panose="02010609060101010101" charset="-122"/>
                <a:sym typeface="+mn-ea"/>
              </a:rPr>
              <a:t>生旦净丑、脸谱</a:t>
            </a:r>
            <a:r>
              <a:rPr lang="zh-CN" altLang="en-US" sz="2400" b="1" strike="noStrike" noProof="1" dirty="0">
                <a:latin typeface="黑体" panose="02010609060101010101" charset="-122"/>
                <a:ea typeface="黑体" panose="02010609060101010101" charset="-122"/>
                <a:cs typeface="+mn-cs"/>
              </a:rPr>
              <a:t>）   </a:t>
            </a:r>
            <a:endParaRPr lang="zh-CN" altLang="en-US" sz="2400" b="1" strike="noStrike" noProof="1" dirty="0">
              <a:latin typeface="黑体" panose="02010609060101010101" charset="-122"/>
              <a:ea typeface="黑体" panose="02010609060101010101" charset="-122"/>
            </a:endParaRPr>
          </a:p>
          <a:p>
            <a:pPr fontAlgn="base"/>
            <a:r>
              <a:rPr lang="zh-CN" altLang="en-US" sz="2400" b="1" strike="noStrike" noProof="1" dirty="0">
                <a:latin typeface="黑体" panose="02010609060101010101" charset="-122"/>
                <a:ea typeface="黑体" panose="02010609060101010101" charset="-122"/>
                <a:cs typeface="+mn-cs"/>
              </a:rPr>
              <a:t>        综合性（艺术手段：唱念做打</a:t>
            </a:r>
            <a:r>
              <a:rPr lang="en-US" altLang="zh-CN" sz="2400" b="1" strike="noStrike" noProof="1">
                <a:latin typeface="黑体" panose="02010609060101010101" charset="-122"/>
                <a:ea typeface="黑体" panose="02010609060101010101" charset="-122"/>
                <a:cs typeface="+mn-cs"/>
              </a:rPr>
              <a:t>)</a:t>
            </a:r>
            <a:endParaRPr lang="en-US" altLang="zh-CN" sz="2400" b="1" strike="noStrike" noProof="1">
              <a:latin typeface="黑体" panose="02010609060101010101" charset="-122"/>
              <a:ea typeface="黑体" panose="02010609060101010101" charset="-122"/>
            </a:endParaRPr>
          </a:p>
          <a:p>
            <a:pPr lvl="1" fontAlgn="base">
              <a:lnSpc>
                <a:spcPct val="90000"/>
              </a:lnSpc>
            </a:pPr>
            <a:r>
              <a:rPr lang="en-US" altLang="zh-CN" sz="2400" b="1" strike="noStrike" noProof="1" dirty="0">
                <a:effectLst/>
                <a:latin typeface="黑体" panose="02010609060101010101" charset="-122"/>
                <a:ea typeface="黑体" panose="02010609060101010101" charset="-122"/>
                <a:cs typeface="+mn-cs"/>
              </a:rPr>
              <a:t>     </a:t>
            </a:r>
            <a:r>
              <a:rPr lang="zh-CN" altLang="en-US" sz="2400" b="1" strike="noStrike" noProof="1" dirty="0">
                <a:effectLst/>
                <a:latin typeface="黑体" panose="02010609060101010101" charset="-122"/>
                <a:ea typeface="黑体" panose="02010609060101010101" charset="-122"/>
                <a:cs typeface="+mn-cs"/>
              </a:rPr>
              <a:t>写意性</a:t>
            </a:r>
            <a:r>
              <a:rPr lang="en-US" altLang="zh-CN" sz="2400" b="1" strike="noStrike" noProof="1" dirty="0">
                <a:effectLst/>
                <a:latin typeface="黑体" panose="02010609060101010101" charset="-122"/>
                <a:ea typeface="黑体" panose="02010609060101010101" charset="-122"/>
                <a:cs typeface="+mn-cs"/>
              </a:rPr>
              <a:t>  </a:t>
            </a:r>
            <a:endParaRPr lang="zh-CN" altLang="en-US" sz="2400" b="1" strike="noStrike" noProof="1" dirty="0">
              <a:effectLst/>
              <a:latin typeface="黑体" panose="02010609060101010101" charset="-122"/>
              <a:ea typeface="黑体" panose="02010609060101010101" charset="-122"/>
              <a:cs typeface="+mn-cs"/>
            </a:endParaRPr>
          </a:p>
          <a:p>
            <a:pPr lvl="1" fontAlgn="base">
              <a:lnSpc>
                <a:spcPct val="90000"/>
              </a:lnSpc>
            </a:pPr>
            <a:r>
              <a:rPr lang="zh-CN" altLang="en-US" sz="2400" b="1" strike="noStrike" noProof="1" dirty="0">
                <a:effectLst/>
                <a:latin typeface="黑体" panose="02010609060101010101" charset="-122"/>
                <a:ea typeface="黑体" panose="02010609060101010101" charset="-122"/>
                <a:cs typeface="+mn-cs"/>
              </a:rPr>
              <a:t>     伦理本位</a:t>
            </a:r>
            <a:endParaRPr lang="zh-CN" altLang="en-US" sz="2400" b="1" strike="noStrike" noProof="1" dirty="0">
              <a:effectLst/>
              <a:latin typeface="黑体" panose="02010609060101010101" charset="-122"/>
              <a:ea typeface="黑体" panose="02010609060101010101" charset="-122"/>
              <a:cs typeface="+mn-cs"/>
            </a:endParaRPr>
          </a:p>
          <a:p>
            <a:pPr lvl="1" fontAlgn="base">
              <a:lnSpc>
                <a:spcPct val="90000"/>
              </a:lnSpc>
            </a:pPr>
            <a:r>
              <a:rPr lang="en-US" altLang="zh-CN" sz="2400" b="1" strike="noStrike" noProof="1" dirty="0">
                <a:latin typeface="黑体" panose="02010609060101010101" charset="-122"/>
                <a:ea typeface="黑体" panose="02010609060101010101" charset="-122"/>
                <a:cs typeface="+mn-cs"/>
              </a:rPr>
              <a:t> </a:t>
            </a:r>
            <a:endParaRPr lang="zh-CN" altLang="en-US" sz="2400" b="1" strike="noStrike" noProof="1" dirty="0">
              <a:effectLs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486">
                                            <p:txEl>
                                              <p:charRg st="6" end="6"/>
                                            </p:txEl>
                                          </p:spTgt>
                                        </p:tgtEl>
                                        <p:attrNameLst>
                                          <p:attrName>style.visibility</p:attrName>
                                        </p:attrNameLst>
                                      </p:cBhvr>
                                      <p:to>
                                        <p:strVal val="visible"/>
                                      </p:to>
                                    </p:set>
                                    <p:animEffect transition="in" filter="box(in)">
                                      <p:cBhvr>
                                        <p:cTn id="7" dur="500"/>
                                        <p:tgtEl>
                                          <p:spTgt spid="20486">
                                            <p:txEl>
                                              <p:char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0486">
                                            <p:txEl>
                                              <p:charRg st="251" end="275"/>
                                            </p:txEl>
                                          </p:spTgt>
                                        </p:tgtEl>
                                        <p:attrNameLst>
                                          <p:attrName>style.visibility</p:attrName>
                                        </p:attrNameLst>
                                      </p:cBhvr>
                                      <p:to>
                                        <p:strVal val="visible"/>
                                      </p:to>
                                    </p:set>
                                    <p:animEffect transition="in" filter="wipe(down)">
                                      <p:cBhvr>
                                        <p:cTn id="10" dur="500"/>
                                        <p:tgtEl>
                                          <p:spTgt spid="20486">
                                            <p:txEl>
                                              <p:charRg st="251" end="27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0486">
                                            <p:txEl>
                                              <p:charRg st="275" end="305"/>
                                            </p:txEl>
                                          </p:spTgt>
                                        </p:tgtEl>
                                        <p:attrNameLst>
                                          <p:attrName>style.visibility</p:attrName>
                                        </p:attrNameLst>
                                      </p:cBhvr>
                                      <p:to>
                                        <p:strVal val="visible"/>
                                      </p:to>
                                    </p:set>
                                    <p:animEffect transition="in" filter="wipe(down)">
                                      <p:cBhvr>
                                        <p:cTn id="13" dur="500"/>
                                        <p:tgtEl>
                                          <p:spTgt spid="20486">
                                            <p:txEl>
                                              <p:charRg st="275" end="30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0486">
                                            <p:txEl>
                                              <p:charRg st="9" end="9"/>
                                            </p:txEl>
                                          </p:spTgt>
                                        </p:tgtEl>
                                        <p:attrNameLst>
                                          <p:attrName>style.visibility</p:attrName>
                                        </p:attrNameLst>
                                      </p:cBhvr>
                                      <p:to>
                                        <p:strVal val="visible"/>
                                      </p:to>
                                    </p:set>
                                    <p:animEffect transition="in" filter="wipe(down)">
                                      <p:cBhvr>
                                        <p:cTn id="16" dur="500"/>
                                        <p:tgtEl>
                                          <p:spTgt spid="20486">
                                            <p:txEl>
                                              <p:charRg st="9" end="9"/>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0486">
                                            <p:txEl>
                                              <p:charRg st="6" end="6"/>
                                            </p:txEl>
                                          </p:spTgt>
                                        </p:tgtEl>
                                        <p:attrNameLst>
                                          <p:attrName>style.visibility</p:attrName>
                                        </p:attrNameLst>
                                      </p:cBhvr>
                                      <p:to>
                                        <p:strVal val="visible"/>
                                      </p:to>
                                    </p:set>
                                    <p:animEffect transition="in" filter="wipe(down)">
                                      <p:cBhvr>
                                        <p:cTn id="19" dur="500"/>
                                        <p:tgtEl>
                                          <p:spTgt spid="20486">
                                            <p:txEl>
                                              <p:char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Picture 2" descr="Azul"/>
          <p:cNvPicPr>
            <a:picLocks noChangeAspect="1"/>
          </p:cNvPicPr>
          <p:nvPr/>
        </p:nvPicPr>
        <p:blipFill>
          <a:blip r:embed="rId1">
            <a:lum bright="35999" contrast="-53999"/>
          </a:blip>
          <a:stretch>
            <a:fillRect/>
          </a:stretch>
        </p:blipFill>
        <p:spPr>
          <a:xfrm>
            <a:off x="0" y="0"/>
            <a:ext cx="9144000" cy="6858000"/>
          </a:xfrm>
          <a:prstGeom prst="rect">
            <a:avLst/>
          </a:prstGeom>
          <a:noFill/>
          <a:ln w="9525">
            <a:noFill/>
          </a:ln>
        </p:spPr>
      </p:pic>
      <p:pic>
        <p:nvPicPr>
          <p:cNvPr id="29698" name="Picture 3" descr="图片1"/>
          <p:cNvPicPr>
            <a:picLocks noChangeAspect="1"/>
          </p:cNvPicPr>
          <p:nvPr/>
        </p:nvPicPr>
        <p:blipFill>
          <a:blip r:embed="rId2"/>
          <a:stretch>
            <a:fillRect/>
          </a:stretch>
        </p:blipFill>
        <p:spPr>
          <a:xfrm>
            <a:off x="-304800" y="-228600"/>
            <a:ext cx="9753600" cy="7315200"/>
          </a:xfrm>
          <a:prstGeom prst="rect">
            <a:avLst/>
          </a:prstGeom>
          <a:noFill/>
          <a:ln w="9525">
            <a:noFill/>
          </a:ln>
        </p:spPr>
      </p:pic>
      <p:sp>
        <p:nvSpPr>
          <p:cNvPr id="43012" name="Rectangle 4"/>
          <p:cNvSpPr>
            <a:spLocks noChangeArrowheads="1"/>
          </p:cNvSpPr>
          <p:nvPr/>
        </p:nvSpPr>
        <p:spPr bwMode="auto">
          <a:xfrm>
            <a:off x="323850" y="836613"/>
            <a:ext cx="3581400" cy="608012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ea"/>
                <a:ea typeface="+mn-ea"/>
                <a:cs typeface="+mn-cs"/>
              </a:rPr>
              <a:t>说唱脸谱</a:t>
            </a:r>
            <a:endParaRPr kumimoji="1" lang="zh-CN" altLang="en-US" sz="24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1" i="0" u="none" strike="noStrike" kern="1200" cap="none" spc="0" normalizeH="0" baseline="0" noProof="0" dirty="0">
                <a:ln>
                  <a:noFill/>
                </a:ln>
                <a:solidFill>
                  <a:schemeClr val="tx1"/>
                </a:solidFill>
                <a:effectLst/>
                <a:uLnTx/>
                <a:uFillTx/>
                <a:latin typeface="+mn-ea"/>
                <a:ea typeface="+mn-ea"/>
                <a:cs typeface="+mn-cs"/>
              </a:rPr>
              <a:t>……</a:t>
            </a:r>
            <a:endParaRPr kumimoji="1" lang="en-US" altLang="zh-CN" sz="16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蓝脸的窦尔敦盗御马</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红脸的关公战长沙</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黄脸的典韦白脸的曹操</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黑脸的张飞叫喳喳</a:t>
            </a:r>
            <a:r>
              <a:rPr kumimoji="1" lang="en-US" altLang="zh-CN" sz="1600" b="1" i="0" u="none" strike="noStrike" kern="1200" cap="none" spc="0" normalizeH="0" baseline="0" noProof="0" dirty="0">
                <a:ln>
                  <a:noFill/>
                </a:ln>
                <a:solidFill>
                  <a:schemeClr val="tx1"/>
                </a:solidFill>
                <a:effectLst/>
                <a:uLnTx/>
                <a:uFillTx/>
                <a:latin typeface="+mn-ea"/>
                <a:ea typeface="+mn-ea"/>
                <a:cs typeface="+mn-cs"/>
              </a:rPr>
              <a:t>……</a:t>
            </a:r>
            <a:br>
              <a:rPr kumimoji="1" lang="en-US" altLang="zh-CN"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喳喳哇</a:t>
            </a:r>
            <a:r>
              <a:rPr kumimoji="1" lang="en-US" altLang="zh-CN" sz="1600" b="1" i="0" u="none" strike="noStrike" kern="1200" cap="none" spc="0" normalizeH="0" baseline="0" noProof="0" dirty="0">
                <a:ln>
                  <a:noFill/>
                </a:ln>
                <a:solidFill>
                  <a:schemeClr val="tx1"/>
                </a:solidFill>
                <a:effectLst/>
                <a:uLnTx/>
                <a:uFillTx/>
                <a:latin typeface="+mn-ea"/>
                <a:ea typeface="+mn-ea"/>
                <a:cs typeface="+mn-cs"/>
              </a:rPr>
              <a:t>……</a:t>
            </a:r>
            <a:br>
              <a:rPr kumimoji="1" lang="en-US" altLang="zh-CN"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说实话京剧脸谱本来确实挺好看</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可唱的说的全是方言怎么听也不懂</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慢慢腾腾咿咿呀呀哼上老半天</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乐队伴奏一听光是锣鼓家伙</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咙个哩个三大件</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这怎么能够跟上时代赶上潮流</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吸引当代小青年</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en-US" altLang="zh-CN" sz="1600" b="1" i="0" u="none" strike="noStrike" kern="1200" cap="none" spc="0" normalizeH="0" baseline="0" noProof="0" dirty="0">
                <a:ln>
                  <a:noFill/>
                </a:ln>
                <a:solidFill>
                  <a:schemeClr val="tx1"/>
                </a:solidFill>
                <a:effectLst/>
                <a:uLnTx/>
                <a:uFillTx/>
                <a:latin typeface="+mn-ea"/>
                <a:ea typeface="+mn-ea"/>
                <a:cs typeface="+mn-cs"/>
              </a:rPr>
              <a:t>……</a:t>
            </a:r>
            <a:br>
              <a:rPr kumimoji="1" lang="en-US" altLang="zh-CN"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老爷爷你别生气</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允许我分辩</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就算是山珍海味老吃也会烦</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艺术与时代不能离太远</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要革新要发展</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哇呀呀</a:t>
            </a:r>
            <a:r>
              <a:rPr kumimoji="1" lang="en-US" altLang="zh-CN" sz="1600" b="1" i="0" u="none" strike="noStrike" kern="1200" cap="none" spc="0" normalizeH="0" baseline="0" noProof="0" dirty="0">
                <a:ln>
                  <a:noFill/>
                </a:ln>
                <a:solidFill>
                  <a:schemeClr val="tx1"/>
                </a:solidFill>
                <a:effectLst/>
                <a:uLnTx/>
                <a:uFillTx/>
                <a:latin typeface="+mn-ea"/>
                <a:ea typeface="+mn-ea"/>
                <a:cs typeface="+mn-cs"/>
              </a:rPr>
              <a:t>……</a:t>
            </a:r>
            <a:br>
              <a:rPr kumimoji="1" lang="en-US" altLang="zh-CN"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让那老的少的男的女的大家都爱看</a:t>
            </a:r>
            <a:br>
              <a:rPr kumimoji="1" lang="zh-CN" altLang="en-US" sz="1600" b="1" i="0" u="none" strike="noStrike" kern="1200" cap="none" spc="0" normalizeH="0" baseline="0" noProof="0" dirty="0">
                <a:ln>
                  <a:noFill/>
                </a:ln>
                <a:solidFill>
                  <a:schemeClr val="tx1"/>
                </a:solidFill>
                <a:effectLst/>
                <a:uLnTx/>
                <a:uFillTx/>
                <a:latin typeface="+mn-ea"/>
                <a:ea typeface="+mn-ea"/>
                <a:cs typeface="+mn-cs"/>
              </a:rPr>
            </a:br>
            <a:r>
              <a:rPr kumimoji="1" lang="zh-CN" altLang="en-US" sz="1600" b="1" i="0" u="none" strike="noStrike" kern="1200" cap="none" spc="0" normalizeH="0" baseline="0" noProof="0" dirty="0">
                <a:ln>
                  <a:noFill/>
                </a:ln>
                <a:solidFill>
                  <a:schemeClr val="tx1"/>
                </a:solidFill>
                <a:effectLst/>
                <a:uLnTx/>
                <a:uFillTx/>
                <a:latin typeface="+mn-ea"/>
                <a:ea typeface="+mn-ea"/>
                <a:cs typeface="+mn-cs"/>
              </a:rPr>
              <a:t>民族遗产一代一代往下传 </a:t>
            </a:r>
            <a:endParaRPr kumimoji="1" lang="zh-CN" altLang="en-US" sz="16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1" i="0" u="none" strike="noStrike" kern="1200" cap="none" spc="0" normalizeH="0" baseline="0" noProof="0" dirty="0">
                <a:ln>
                  <a:noFill/>
                </a:ln>
                <a:solidFill>
                  <a:srgbClr val="FF0000"/>
                </a:solidFill>
                <a:effectLst/>
                <a:uLnTx/>
                <a:uFillTx/>
                <a:latin typeface="Times New Roman" panose="02020603050405020304"/>
                <a:ea typeface="楷体_GB2312" pitchFamily="49" charset="-122"/>
                <a:cs typeface="+mn-cs"/>
              </a:rPr>
              <a:t>……</a:t>
            </a:r>
            <a:endParaRPr kumimoji="1" lang="en-US" altLang="zh-CN" sz="16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endParaRPr>
          </a:p>
        </p:txBody>
      </p:sp>
      <p:pic>
        <p:nvPicPr>
          <p:cNvPr id="43014" name="Picture 6" descr="未标题-4 拷贝"/>
          <p:cNvPicPr>
            <a:picLocks noChangeAspect="1"/>
          </p:cNvPicPr>
          <p:nvPr/>
        </p:nvPicPr>
        <p:blipFill>
          <a:blip r:embed="rId3"/>
          <a:stretch>
            <a:fillRect/>
          </a:stretch>
        </p:blipFill>
        <p:spPr>
          <a:xfrm>
            <a:off x="4140200" y="4297363"/>
            <a:ext cx="1878013" cy="2560637"/>
          </a:xfrm>
          <a:prstGeom prst="rect">
            <a:avLst/>
          </a:prstGeom>
          <a:noFill/>
          <a:ln w="9525">
            <a:noFill/>
          </a:ln>
        </p:spPr>
      </p:pic>
      <p:pic>
        <p:nvPicPr>
          <p:cNvPr id="43015" name="Picture 7" descr="未标题-5 拷贝"/>
          <p:cNvPicPr>
            <a:picLocks noChangeAspect="1"/>
          </p:cNvPicPr>
          <p:nvPr/>
        </p:nvPicPr>
        <p:blipFill>
          <a:blip r:embed="rId4"/>
          <a:stretch>
            <a:fillRect/>
          </a:stretch>
        </p:blipFill>
        <p:spPr>
          <a:xfrm>
            <a:off x="6443663" y="4292600"/>
            <a:ext cx="1981200" cy="2565400"/>
          </a:xfrm>
          <a:prstGeom prst="rect">
            <a:avLst/>
          </a:prstGeom>
          <a:noFill/>
          <a:ln w="9525">
            <a:noFill/>
          </a:ln>
        </p:spPr>
      </p:pic>
      <p:pic>
        <p:nvPicPr>
          <p:cNvPr id="91145" name="说唱脸谱原唱.MP3">
            <a:hlinkClick r:id="" action="ppaction://media"/>
          </p:cNvPr>
          <p:cNvPicPr>
            <a:picLocks noRot="1" noChangeAspect="1"/>
          </p:cNvPicPr>
          <p:nvPr>
            <a:audioFile r:link="rId5"/>
            <p:extLst>
              <p:ext uri="{DAA4B4D4-6D71-4841-9C94-3DE7FCFB9230}">
                <p14:media xmlns:p14="http://schemas.microsoft.com/office/powerpoint/2010/main" r:link="rId6"/>
              </p:ext>
            </p:extLst>
          </p:nvPr>
        </p:nvPicPr>
        <p:blipFill>
          <a:blip r:embed="rId7"/>
          <a:stretch>
            <a:fillRect/>
          </a:stretch>
        </p:blipFill>
        <p:spPr>
          <a:xfrm>
            <a:off x="8388350" y="6353175"/>
            <a:ext cx="504825" cy="504825"/>
          </a:xfrm>
          <a:prstGeom prst="rect">
            <a:avLst/>
          </a:prstGeom>
          <a:noFill/>
          <a:ln w="9525">
            <a:noFill/>
          </a:ln>
        </p:spPr>
      </p:pic>
      <p:pic>
        <p:nvPicPr>
          <p:cNvPr id="29703" name="图片 91147" descr="u=3194990924,92448296&amp;fm=0&amp;gp=0">
            <a:hlinkClick r:id="rId8"/>
          </p:cNvPr>
          <p:cNvPicPr>
            <a:picLocks noChangeAspect="1"/>
          </p:cNvPicPr>
          <p:nvPr/>
        </p:nvPicPr>
        <p:blipFill>
          <a:blip r:embed="rId9"/>
          <a:stretch>
            <a:fillRect/>
          </a:stretch>
        </p:blipFill>
        <p:spPr>
          <a:xfrm>
            <a:off x="4140200" y="1341438"/>
            <a:ext cx="4319588" cy="27352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wedge">
                                      <p:cBhvr>
                                        <p:cTn id="7" dur="1000"/>
                                        <p:tgtEl>
                                          <p:spTgt spid="43014"/>
                                        </p:tgtEl>
                                      </p:cBhvr>
                                    </p:animEffect>
                                  </p:childTnLst>
                                </p:cTn>
                              </p:par>
                              <p:par>
                                <p:cTn id="8" presetID="6" presetClass="entr" presetSubtype="16" fill="hold" nodeType="withEffect">
                                  <p:stCondLst>
                                    <p:cond delay="0"/>
                                  </p:stCondLst>
                                  <p:childTnLst>
                                    <p:set>
                                      <p:cBhvr>
                                        <p:cTn id="9" dur="1" fill="hold">
                                          <p:stCondLst>
                                            <p:cond delay="0"/>
                                          </p:stCondLst>
                                        </p:cTn>
                                        <p:tgtEl>
                                          <p:spTgt spid="43015"/>
                                        </p:tgtEl>
                                        <p:attrNameLst>
                                          <p:attrName>style.visibility</p:attrName>
                                        </p:attrNameLst>
                                      </p:cBhvr>
                                      <p:to>
                                        <p:strVal val="visible"/>
                                      </p:to>
                                    </p:set>
                                    <p:animEffect transition="in" filter="circle(in)">
                                      <p:cBhvr>
                                        <p:cTn id="10" dur="1000"/>
                                        <p:tgtEl>
                                          <p:spTgt spid="43015"/>
                                        </p:tgtEl>
                                      </p:cBhvr>
                                    </p:animEffect>
                                  </p:childTnLst>
                                </p:cTn>
                              </p:par>
                            </p:childTnLst>
                          </p:cTn>
                        </p:par>
                        <p:par>
                          <p:cTn id="11" fill="hold">
                            <p:stCondLst>
                              <p:cond delay="1000"/>
                            </p:stCondLst>
                            <p:childTnLst>
                              <p:par>
                                <p:cTn id="12" presetID="1" presetClass="mediacall" presetSubtype="0" fill="hold" nodeType="afterEffect">
                                  <p:stCondLst>
                                    <p:cond delay="0"/>
                                  </p:stCondLst>
                                  <p:childTnLst>
                                    <p:cmd type="call" cmd="playFrom(0.0)">
                                      <p:cBhvr>
                                        <p:cTn id="13" dur="235278" fill="hold"/>
                                        <p:tgtEl>
                                          <p:spTgt spid="911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4" fill="hold" display="0">
                  <p:stCondLst>
                    <p:cond delay="indefinite"/>
                  </p:stCondLst>
                  <p:endCondLst>
                    <p:cond evt="onNext" delay="0">
                      <p:tgtEl>
                        <p:sldTgt/>
                      </p:tgtEl>
                    </p:cond>
                    <p:cond evt="onPrev" delay="0">
                      <p:tgtEl>
                        <p:sldTgt/>
                      </p:tgtEl>
                    </p:cond>
                    <p:cond evt="onStopAudio" delay="0">
                      <p:tgtEl>
                        <p:sldTgt/>
                      </p:tgtEl>
                    </p:cond>
                  </p:endCondLst>
                </p:cTn>
                <p:tgtEl>
                  <p:spTgt spid="9114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文本框 3073"/>
          <p:cNvSpPr txBox="1"/>
          <p:nvPr/>
        </p:nvSpPr>
        <p:spPr>
          <a:xfrm>
            <a:off x="1980010" y="857250"/>
            <a:ext cx="4860131" cy="321945"/>
          </a:xfrm>
          <a:prstGeom prst="rect">
            <a:avLst/>
          </a:prstGeom>
          <a:noFill/>
          <a:ln w="9525">
            <a:noFill/>
          </a:ln>
        </p:spPr>
        <p:txBody>
          <a:bodyPr>
            <a:spAutoFit/>
          </a:bodyPr>
          <a:p>
            <a:pPr algn="ctr">
              <a:spcBef>
                <a:spcPct val="50000"/>
              </a:spcBef>
            </a:pPr>
            <a:r>
              <a:rPr lang="zh-CN" altLang="en-US" sz="1500" b="1" dirty="0">
                <a:solidFill>
                  <a:schemeClr val="hlink"/>
                </a:solidFill>
                <a:latin typeface="Arial" panose="020B0604020202020204" pitchFamily="34" charset="0"/>
              </a:rPr>
              <a:t>中国古代文艺长廊</a:t>
            </a:r>
            <a:endParaRPr lang="zh-CN" altLang="en-US" sz="1500" b="1" dirty="0">
              <a:solidFill>
                <a:schemeClr val="hlink"/>
              </a:solidFill>
              <a:latin typeface="Arial" panose="020B0604020202020204" pitchFamily="34" charset="0"/>
            </a:endParaRPr>
          </a:p>
        </p:txBody>
      </p:sp>
      <p:graphicFrame>
        <p:nvGraphicFramePr>
          <p:cNvPr id="3075" name="内容占位符 3074"/>
          <p:cNvGraphicFramePr/>
          <p:nvPr>
            <p:ph/>
            <p:custDataLst>
              <p:tags r:id="rId1"/>
            </p:custDataLst>
          </p:nvPr>
        </p:nvGraphicFramePr>
        <p:xfrm>
          <a:off x="596741" y="1160860"/>
          <a:ext cx="7194550" cy="4644390"/>
        </p:xfrm>
        <a:graphic>
          <a:graphicData uri="http://schemas.openxmlformats.org/drawingml/2006/table">
            <a:tbl>
              <a:tblPr/>
              <a:tblGrid>
                <a:gridCol w="937895"/>
                <a:gridCol w="2303145"/>
                <a:gridCol w="1108710"/>
                <a:gridCol w="990600"/>
                <a:gridCol w="955675"/>
                <a:gridCol w="898525"/>
              </a:tblGrid>
              <a:tr h="2984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朝代</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背景</a:t>
                      </a:r>
                      <a:endParaRPr lang="zh-CN" altLang="en-US" sz="15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书法</a:t>
                      </a:r>
                      <a:endParaRPr lang="zh-CN" altLang="en-US" sz="15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绘画</a:t>
                      </a:r>
                      <a:endParaRPr lang="zh-CN" altLang="en-US" sz="15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文学</a:t>
                      </a:r>
                      <a:endParaRPr lang="zh-CN" altLang="en-US" sz="15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戏曲</a:t>
                      </a:r>
                      <a:endParaRPr lang="zh-CN" altLang="en-US" sz="15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835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050" b="1" dirty="0">
                          <a:ea typeface="黑体" panose="02010609060101010101" charset="-122"/>
                        </a:rPr>
                        <a:t>夏商周</a:t>
                      </a:r>
                      <a:endParaRPr lang="zh-CN" altLang="en-US" sz="1050" b="1" dirty="0">
                        <a:ea typeface="黑体" panose="02010609060101010101" charset="-122"/>
                      </a:endParaRPr>
                    </a:p>
                  </a:txBody>
                  <a:tcPr marL="67500" marR="67500" marT="27000" marB="2700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7500" marR="67500" marT="27000" marB="2700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500" b="1" dirty="0">
                          <a:latin typeface="黑体" panose="02010609060101010101" charset="-122"/>
                          <a:ea typeface="黑体" panose="02010609060101010101" charset="-122"/>
                        </a:rPr>
                        <a:t> </a:t>
                      </a:r>
                      <a:endParaRPr lang="zh-CN" altLang="en-US" sz="1500" b="1" dirty="0">
                        <a:latin typeface="黑体" panose="02010609060101010101" charset="-122"/>
                        <a:ea typeface="黑体" panose="02010609060101010101" charset="-122"/>
                      </a:endParaRPr>
                    </a:p>
                  </a:txBody>
                  <a:tcPr marL="67500" marR="67500" marT="27000" marB="2700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4">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100" b="1" dirty="0"/>
                        <a:t> </a:t>
                      </a:r>
                      <a:endParaRPr lang="zh-CN" altLang="en-US" sz="2100" b="1" dirty="0"/>
                    </a:p>
                  </a:txBody>
                  <a:tcPr marL="67500" marR="67500" marT="27000" marB="3510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7500" marR="67500" marT="27000" marB="3510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6">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100" b="1" dirty="0">
                          <a:solidFill>
                            <a:srgbClr val="FF0000"/>
                          </a:solidFill>
                        </a:rPr>
                        <a:t> </a:t>
                      </a:r>
                      <a:endParaRPr lang="zh-CN" altLang="en-US" sz="2100" b="1" dirty="0">
                        <a:solidFill>
                          <a:srgbClr val="FF0000"/>
                        </a:solidFill>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3561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200" b="1" dirty="0">
                          <a:ea typeface="黑体" panose="02010609060101010101" charset="-122"/>
                        </a:rPr>
                        <a:t>春秋战国</a:t>
                      </a:r>
                      <a:endParaRPr lang="zh-CN" altLang="en-US" sz="12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dirty="0">
                          <a:latin typeface="黑体" panose="02010609060101010101" charset="-122"/>
                          <a:ea typeface="黑体" panose="02010609060101010101" charset="-122"/>
                        </a:rPr>
                        <a:t> </a:t>
                      </a:r>
                      <a:endParaRPr lang="zh-CN" altLang="en-US" sz="2400"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solidFill>
                            <a:srgbClr val="FF3300"/>
                          </a:solidFill>
                          <a:ea typeface="黑体" panose="02010609060101010101" charset="-122"/>
                        </a:rPr>
                        <a:t> </a:t>
                      </a:r>
                      <a:endParaRPr lang="zh-CN" altLang="en-US" sz="1350" b="1" dirty="0">
                        <a:solidFill>
                          <a:srgbClr val="FF3300"/>
                        </a:solidFill>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390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秦</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t> </a:t>
                      </a:r>
                      <a:endParaRPr lang="zh-CN" altLang="en-US" sz="1500" b="1"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latin typeface="黑体" panose="02010609060101010101" charset="-122"/>
                          <a:ea typeface="黑体" panose="02010609060101010101" charset="-122"/>
                        </a:rPr>
                        <a:t> </a:t>
                      </a:r>
                      <a:endParaRPr lang="zh-CN" altLang="en-US" sz="135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38989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汉</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solidFill>
                            <a:srgbClr val="FF3300"/>
                          </a:solidFill>
                          <a:latin typeface="黑体" panose="02010609060101010101" charset="-122"/>
                          <a:ea typeface="黑体" panose="02010609060101010101" charset="-122"/>
                        </a:rPr>
                        <a:t> </a:t>
                      </a:r>
                      <a:endParaRPr lang="zh-CN" altLang="en-US" sz="1500" b="1" dirty="0">
                        <a:solidFill>
                          <a:srgbClr val="FF3300"/>
                        </a:solidFill>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6261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050" b="1" dirty="0">
                          <a:ea typeface="黑体" panose="02010609060101010101" charset="-122"/>
                        </a:rPr>
                        <a:t>魏晋南北朝</a:t>
                      </a:r>
                      <a:endParaRPr lang="zh-CN" altLang="en-US" sz="105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t> </a:t>
                      </a:r>
                      <a:endParaRPr lang="zh-CN" altLang="en-US" sz="1350" b="1"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
                          <a:schemeClr val="bg1"/>
                        </a:buClr>
                        <a:buNone/>
                      </a:pPr>
                      <a:r>
                        <a:rPr lang="en-US" altLang="zh-CN" sz="1500" b="1" dirty="0">
                          <a:solidFill>
                            <a:srgbClr val="FF0000"/>
                          </a:solidFill>
                          <a:ea typeface="黑体" panose="02010609060101010101" charset="-122"/>
                        </a:rPr>
                        <a:t> </a:t>
                      </a: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50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23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隋唐</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t> </a:t>
                      </a:r>
                      <a:endParaRPr lang="en-US" altLang="zh-CN" sz="1350" b="1" dirty="0"/>
                    </a:p>
                    <a:p>
                      <a:pPr marL="0" lvl="0" indent="0">
                        <a:buNone/>
                      </a:pPr>
                      <a:endParaRPr lang="zh-CN" altLang="en-US" sz="1350" b="1"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dirty="0">
                          <a:latin typeface="黑体" panose="02010609060101010101" charset="-122"/>
                          <a:ea typeface="黑体" panose="02010609060101010101" charset="-122"/>
                        </a:rPr>
                        <a:t> </a:t>
                      </a: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solidFill>
                            <a:srgbClr val="FF0000"/>
                          </a:solidFill>
                          <a:ea typeface="黑体" panose="02010609060101010101" charset="-122"/>
                        </a:rPr>
                        <a:t> </a:t>
                      </a:r>
                      <a:endParaRPr lang="zh-CN" altLang="en-US" sz="1500" b="1" dirty="0">
                        <a:solidFill>
                          <a:srgbClr val="FF0000"/>
                        </a:solidFill>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latin typeface="黑体" panose="02010609060101010101" charset="-122"/>
                          <a:ea typeface="黑体" panose="02010609060101010101" charset="-122"/>
                        </a:rPr>
                        <a:t> </a:t>
                      </a:r>
                      <a:endParaRPr lang="zh-CN" altLang="en-US" sz="150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2260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宋</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t> </a:t>
                      </a:r>
                      <a:endParaRPr lang="en-US" altLang="zh-CN" sz="1350" b="1" dirty="0"/>
                    </a:p>
                    <a:p>
                      <a:pPr marL="0" lvl="0" indent="0">
                        <a:buNone/>
                      </a:pPr>
                      <a:endParaRPr lang="zh-CN" altLang="en-US" sz="1350" b="1"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en-US" altLang="zh-CN" sz="1500" b="1" dirty="0">
                        <a:solidFill>
                          <a:srgbClr val="0000CC"/>
                        </a:solidFill>
                      </a:endParaRPr>
                    </a:p>
                    <a:p>
                      <a:pPr marL="0" lvl="0" indent="0">
                        <a:buNone/>
                      </a:pPr>
                      <a:endParaRPr lang="en-US" altLang="zh-CN" sz="1500" b="1" dirty="0">
                        <a:solidFill>
                          <a:srgbClr val="0000CC"/>
                        </a:solidFill>
                      </a:endParaRPr>
                    </a:p>
                    <a:p>
                      <a:pPr marL="0" lvl="0" indent="0">
                        <a:buNone/>
                      </a:pPr>
                      <a:r>
                        <a:rPr lang="en-US" altLang="zh-CN" sz="1500" b="1" dirty="0">
                          <a:solidFill>
                            <a:srgbClr val="0000CC"/>
                          </a:solidFill>
                        </a:rPr>
                        <a:t> </a:t>
                      </a:r>
                      <a:endParaRPr lang="zh-CN" altLang="en-US" sz="1500" b="1" dirty="0">
                        <a:solidFill>
                          <a:srgbClr val="0000CC"/>
                        </a:solidFill>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latin typeface="黑体" panose="02010609060101010101" charset="-122"/>
                          <a:ea typeface="黑体" panose="02010609060101010101" charset="-122"/>
                        </a:rPr>
                        <a:t> </a:t>
                      </a:r>
                      <a:endParaRPr lang="zh-CN" altLang="en-US" sz="150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1350" b="1" dirty="0">
                          <a:solidFill>
                            <a:srgbClr val="FF0000"/>
                          </a:solidFill>
                        </a:rPr>
                        <a:t> </a:t>
                      </a:r>
                      <a:endParaRPr lang="zh-CN" altLang="en-US" sz="1350" b="1" dirty="0"/>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9499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元</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050" b="1" dirty="0">
                          <a:latin typeface="黑体" panose="02010609060101010101" charset="-122"/>
                          <a:ea typeface="黑体" panose="02010609060101010101" charset="-122"/>
                        </a:rPr>
                        <a:t> </a:t>
                      </a:r>
                      <a:endParaRPr lang="zh-CN" altLang="en-US" sz="1200" b="1" dirty="0">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latin typeface="黑体" panose="02010609060101010101" charset="-122"/>
                          <a:ea typeface="黑体" panose="02010609060101010101" charset="-122"/>
                        </a:rPr>
                        <a:t> </a:t>
                      </a:r>
                      <a:endParaRPr lang="zh-CN" altLang="en-US" sz="150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ea typeface="黑体" panose="02010609060101010101" charset="-122"/>
                        </a:rPr>
                        <a:t> </a:t>
                      </a:r>
                      <a:endParaRPr lang="zh-CN" altLang="en-US" sz="1350" b="1" dirty="0">
                        <a:solidFill>
                          <a:srgbClr val="FF0000"/>
                        </a:solidFill>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4229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500" b="1" dirty="0">
                          <a:ea typeface="黑体" panose="02010609060101010101" charset="-122"/>
                        </a:rPr>
                        <a:t>明清</a:t>
                      </a:r>
                      <a:endParaRPr lang="zh-CN" altLang="en-US" sz="1500" b="1" dirty="0">
                        <a:ea typeface="黑体" panose="02010609060101010101" charset="-122"/>
                      </a:endParaRPr>
                    </a:p>
                  </a:txBody>
                  <a:tcPr marL="68580" marR="68580" marT="34290" marB="3429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100"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350" b="1" dirty="0"/>
                        <a:t> </a:t>
                      </a:r>
                      <a:endParaRPr lang="zh-CN" altLang="en-US" sz="1350" b="1" dirty="0"/>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500" b="1" dirty="0">
                          <a:solidFill>
                            <a:srgbClr val="FF3300"/>
                          </a:solidFill>
                          <a:latin typeface="黑体" panose="02010609060101010101" charset="-122"/>
                          <a:ea typeface="黑体" panose="02010609060101010101" charset="-122"/>
                        </a:rPr>
                        <a:t> </a:t>
                      </a:r>
                      <a:r>
                        <a:rPr lang="en-US" altLang="zh-CN" sz="1500" b="1" dirty="0">
                          <a:latin typeface="黑体" panose="02010609060101010101" charset="-122"/>
                          <a:ea typeface="黑体" panose="02010609060101010101" charset="-122"/>
                        </a:rPr>
                        <a:t> </a:t>
                      </a:r>
                      <a:endParaRPr lang="zh-CN" altLang="en-US" sz="1500" b="1" dirty="0">
                        <a:latin typeface="黑体" panose="02010609060101010101" charset="-122"/>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
                          <a:schemeClr val="bg1"/>
                        </a:buClr>
                        <a:buNone/>
                      </a:pPr>
                      <a:r>
                        <a:rPr lang="en-US" altLang="zh-CN" sz="1350" b="1" dirty="0">
                          <a:ea typeface="黑体" panose="02010609060101010101" charset="-122"/>
                        </a:rPr>
                        <a:t> </a:t>
                      </a:r>
                      <a:endParaRPr lang="zh-CN" altLang="en-US" sz="1350" b="1" dirty="0">
                        <a:solidFill>
                          <a:srgbClr val="FF0000"/>
                        </a:solidFill>
                        <a:ea typeface="黑体" panose="02010609060101010101" charset="-122"/>
                      </a:endParaRPr>
                    </a:p>
                  </a:txBody>
                  <a:tcPr marL="68580" marR="68580" marT="34290" marB="3429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3149" name="文本框 3148"/>
          <p:cNvSpPr txBox="1"/>
          <p:nvPr/>
        </p:nvSpPr>
        <p:spPr>
          <a:xfrm>
            <a:off x="4056221" y="3216355"/>
            <a:ext cx="539354" cy="299085"/>
          </a:xfrm>
          <a:prstGeom prst="rect">
            <a:avLst/>
          </a:prstGeom>
          <a:noFill/>
          <a:ln w="9525">
            <a:noFill/>
          </a:ln>
        </p:spPr>
        <p:txBody>
          <a:bodyPr>
            <a:spAutoFit/>
          </a:bodyPr>
          <a:p>
            <a:r>
              <a:rPr lang="zh-CN" altLang="en-US" sz="1350" b="1" dirty="0">
                <a:solidFill>
                  <a:srgbClr val="A50021"/>
                </a:solidFill>
                <a:latin typeface="Arial" panose="020B0604020202020204" pitchFamily="34" charset="0"/>
                <a:ea typeface="黑体" panose="02010609060101010101" charset="-122"/>
              </a:rPr>
              <a:t>行书</a:t>
            </a:r>
            <a:endParaRPr lang="zh-CN" altLang="en-US" sz="1350" b="1" dirty="0">
              <a:solidFill>
                <a:srgbClr val="A50021"/>
              </a:solidFill>
              <a:latin typeface="Arial" panose="020B0604020202020204" pitchFamily="34" charset="0"/>
              <a:ea typeface="黑体" panose="02010609060101010101" charset="-122"/>
            </a:endParaRPr>
          </a:p>
        </p:txBody>
      </p:sp>
      <p:sp>
        <p:nvSpPr>
          <p:cNvPr id="3150" name="文本框 3149"/>
          <p:cNvSpPr txBox="1"/>
          <p:nvPr/>
        </p:nvSpPr>
        <p:spPr>
          <a:xfrm>
            <a:off x="3912870" y="3752850"/>
            <a:ext cx="1046480" cy="299085"/>
          </a:xfrm>
          <a:prstGeom prst="rect">
            <a:avLst/>
          </a:prstGeom>
          <a:noFill/>
          <a:ln w="9525">
            <a:noFill/>
          </a:ln>
        </p:spPr>
        <p:txBody>
          <a:bodyPr wrap="none" anchor="t">
            <a:spAutoFit/>
          </a:bodyPr>
          <a:p>
            <a:r>
              <a:rPr lang="zh-CN" altLang="en-US" sz="1350" b="1" dirty="0">
                <a:solidFill>
                  <a:srgbClr val="A50021"/>
                </a:solidFill>
                <a:latin typeface="Arial" panose="020B0604020202020204" pitchFamily="34" charset="0"/>
              </a:rPr>
              <a:t>楷书、</a:t>
            </a:r>
            <a:r>
              <a:rPr lang="zh-CN" altLang="en-US" sz="1350" b="1" dirty="0">
                <a:solidFill>
                  <a:srgbClr val="A50021"/>
                </a:solidFill>
                <a:latin typeface="Arial" panose="020B0604020202020204" pitchFamily="34" charset="0"/>
                <a:ea typeface="黑体" panose="02010609060101010101" charset="-122"/>
              </a:rPr>
              <a:t>草书</a:t>
            </a:r>
            <a:endParaRPr lang="zh-CN" altLang="en-US" sz="1350" b="1" dirty="0">
              <a:solidFill>
                <a:srgbClr val="A50021"/>
              </a:solidFill>
              <a:latin typeface="Arial" panose="020B0604020202020204" pitchFamily="34" charset="0"/>
              <a:ea typeface="黑体" panose="02010609060101010101" charset="-122"/>
            </a:endParaRPr>
          </a:p>
        </p:txBody>
      </p:sp>
      <p:sp>
        <p:nvSpPr>
          <p:cNvPr id="3151" name="文本框 3150"/>
          <p:cNvSpPr txBox="1"/>
          <p:nvPr/>
        </p:nvSpPr>
        <p:spPr>
          <a:xfrm>
            <a:off x="3731419" y="4154805"/>
            <a:ext cx="1088231" cy="575945"/>
          </a:xfrm>
          <a:prstGeom prst="rect">
            <a:avLst/>
          </a:prstGeom>
          <a:noFill/>
          <a:ln w="9525">
            <a:noFill/>
          </a:ln>
        </p:spPr>
        <p:txBody>
          <a:bodyPr wrap="square">
            <a:spAutoFit/>
          </a:bodyPr>
          <a:p>
            <a:r>
              <a:rPr lang="zh-CN" altLang="en-US" sz="1050" b="1" dirty="0">
                <a:solidFill>
                  <a:srgbClr val="A50021"/>
                </a:solidFill>
                <a:latin typeface="Arial" panose="020B0604020202020204" pitchFamily="34" charset="0"/>
                <a:ea typeface="黑体" panose="02010609060101010101" charset="-122"/>
              </a:rPr>
              <a:t>追求个性而忽略法度，倡导“有意无法”</a:t>
            </a:r>
            <a:endParaRPr lang="zh-CN" altLang="en-US" sz="1050" b="1" dirty="0">
              <a:solidFill>
                <a:srgbClr val="A50021"/>
              </a:solidFill>
              <a:latin typeface="Arial" panose="020B0604020202020204" pitchFamily="34" charset="0"/>
              <a:ea typeface="黑体" panose="02010609060101010101" charset="-122"/>
            </a:endParaRPr>
          </a:p>
        </p:txBody>
      </p:sp>
      <p:sp>
        <p:nvSpPr>
          <p:cNvPr id="3152" name="文本框 3151"/>
          <p:cNvSpPr txBox="1"/>
          <p:nvPr/>
        </p:nvSpPr>
        <p:spPr>
          <a:xfrm>
            <a:off x="1574721" y="4668917"/>
            <a:ext cx="2431256" cy="645160"/>
          </a:xfrm>
          <a:prstGeom prst="rect">
            <a:avLst/>
          </a:prstGeom>
          <a:noFill/>
          <a:ln w="9525">
            <a:noFill/>
          </a:ln>
        </p:spPr>
        <p:txBody>
          <a:bodyPr>
            <a:spAutoFit/>
          </a:bodyPr>
          <a:p>
            <a:r>
              <a:rPr lang="en-US" altLang="zh-CN" sz="1200" b="1" dirty="0">
                <a:solidFill>
                  <a:srgbClr val="FF0000"/>
                </a:solidFill>
                <a:latin typeface="黑体" panose="02010609060101010101" charset="-122"/>
                <a:ea typeface="黑体" panose="02010609060101010101" charset="-122"/>
              </a:rPr>
              <a:t>1</a:t>
            </a:r>
            <a:r>
              <a:rPr lang="zh-CN" altLang="en-US" sz="1200" b="1" dirty="0">
                <a:solidFill>
                  <a:srgbClr val="FF0000"/>
                </a:solidFill>
                <a:latin typeface="黑体" panose="02010609060101010101" charset="-122"/>
                <a:ea typeface="黑体" panose="02010609060101010101" charset="-122"/>
              </a:rPr>
              <a:t>）城市经济繁荣，市民阶层壮大</a:t>
            </a:r>
            <a:endParaRPr lang="zh-CN" altLang="en-US" sz="1200" b="1" dirty="0">
              <a:solidFill>
                <a:srgbClr val="FF0000"/>
              </a:solidFill>
              <a:latin typeface="黑体" panose="02010609060101010101" charset="-122"/>
              <a:ea typeface="黑体" panose="02010609060101010101" charset="-122"/>
            </a:endParaRPr>
          </a:p>
          <a:p>
            <a:r>
              <a:rPr lang="en-US" altLang="zh-CN" sz="1200" b="1" dirty="0">
                <a:solidFill>
                  <a:srgbClr val="FF0000"/>
                </a:solidFill>
                <a:latin typeface="黑体" panose="02010609060101010101" charset="-122"/>
                <a:ea typeface="黑体" panose="02010609060101010101" charset="-122"/>
              </a:rPr>
              <a:t>2</a:t>
            </a:r>
            <a:r>
              <a:rPr lang="zh-CN" altLang="en-US" sz="1200" b="1" dirty="0">
                <a:solidFill>
                  <a:srgbClr val="FF0000"/>
                </a:solidFill>
                <a:latin typeface="黑体" panose="02010609060101010101" charset="-122"/>
                <a:ea typeface="黑体" panose="02010609060101010101" charset="-122"/>
              </a:rPr>
              <a:t>）知识分子地位低下；科举取士制度被废除</a:t>
            </a:r>
            <a:endParaRPr lang="zh-CN" altLang="en-US" sz="1200" dirty="0">
              <a:solidFill>
                <a:srgbClr val="FF0000"/>
              </a:solidFill>
              <a:latin typeface="黑体" panose="02010609060101010101" charset="-122"/>
              <a:ea typeface="黑体" panose="02010609060101010101" charset="-122"/>
            </a:endParaRPr>
          </a:p>
        </p:txBody>
      </p:sp>
      <p:sp>
        <p:nvSpPr>
          <p:cNvPr id="3153" name="文本框 3152"/>
          <p:cNvSpPr txBox="1"/>
          <p:nvPr/>
        </p:nvSpPr>
        <p:spPr>
          <a:xfrm>
            <a:off x="1980010" y="3050381"/>
            <a:ext cx="1512094" cy="506730"/>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solidFill>
                  <a:srgbClr val="FF0000"/>
                </a:solidFill>
                <a:latin typeface="Arial" panose="020B0604020202020204" pitchFamily="34" charset="0"/>
              </a:rPr>
              <a:t>社会动荡、传统儒学危机</a:t>
            </a:r>
            <a:endParaRPr lang="zh-CN" altLang="en-US" sz="1350" b="1" dirty="0">
              <a:solidFill>
                <a:srgbClr val="FF0000"/>
              </a:solidFill>
              <a:latin typeface="Arial" panose="020B0604020202020204" pitchFamily="34" charset="0"/>
            </a:endParaRPr>
          </a:p>
        </p:txBody>
      </p:sp>
      <p:sp>
        <p:nvSpPr>
          <p:cNvPr id="3154" name="文本框 3153"/>
          <p:cNvSpPr txBox="1"/>
          <p:nvPr/>
        </p:nvSpPr>
        <p:spPr>
          <a:xfrm>
            <a:off x="1925241" y="3644503"/>
            <a:ext cx="1728788" cy="460375"/>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200" b="1" dirty="0">
                <a:solidFill>
                  <a:srgbClr val="FF0000"/>
                </a:solidFill>
                <a:latin typeface="Arial" panose="020B0604020202020204" pitchFamily="34" charset="0"/>
              </a:rPr>
              <a:t>政治统一、经济繁荣、文明开放、科举</a:t>
            </a:r>
            <a:endParaRPr lang="zh-CN" altLang="en-US" sz="1200" dirty="0">
              <a:solidFill>
                <a:srgbClr val="FF0000"/>
              </a:solidFill>
              <a:latin typeface="Arial" panose="020B0604020202020204" pitchFamily="34" charset="0"/>
            </a:endParaRPr>
          </a:p>
        </p:txBody>
      </p:sp>
      <p:sp>
        <p:nvSpPr>
          <p:cNvPr id="3155" name="文本框 3154"/>
          <p:cNvSpPr txBox="1"/>
          <p:nvPr/>
        </p:nvSpPr>
        <p:spPr>
          <a:xfrm>
            <a:off x="7002780" y="4185285"/>
            <a:ext cx="729139" cy="299085"/>
          </a:xfrm>
          <a:prstGeom prst="rect">
            <a:avLst/>
          </a:prstGeom>
          <a:noFill/>
          <a:ln w="9525">
            <a:noFill/>
          </a:ln>
        </p:spPr>
        <p:txBody>
          <a:bodyPr wrap="square">
            <a:spAutoFit/>
          </a:bodyPr>
          <a:p>
            <a:r>
              <a:rPr lang="zh-CN" altLang="en-US" sz="1350" b="1" dirty="0">
                <a:solidFill>
                  <a:srgbClr val="FF66CC"/>
                </a:solidFill>
                <a:latin typeface="Arial" panose="020B0604020202020204" pitchFamily="34" charset="0"/>
              </a:rPr>
              <a:t> 南戏 </a:t>
            </a:r>
            <a:endParaRPr lang="zh-CN" altLang="en-US" sz="1350" b="1" dirty="0">
              <a:solidFill>
                <a:srgbClr val="FF66CC"/>
              </a:solidFill>
              <a:latin typeface="Arial" panose="020B0604020202020204" pitchFamily="34" charset="0"/>
            </a:endParaRPr>
          </a:p>
        </p:txBody>
      </p:sp>
      <p:sp>
        <p:nvSpPr>
          <p:cNvPr id="3156" name="文本框 3155"/>
          <p:cNvSpPr txBox="1"/>
          <p:nvPr/>
        </p:nvSpPr>
        <p:spPr>
          <a:xfrm>
            <a:off x="6723221" y="4832747"/>
            <a:ext cx="1431131" cy="299085"/>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solidFill>
                  <a:srgbClr val="FF66CC"/>
                </a:solidFill>
                <a:latin typeface="Arial" panose="020B0604020202020204" pitchFamily="34" charset="0"/>
              </a:rPr>
              <a:t>成熟</a:t>
            </a:r>
            <a:r>
              <a:rPr lang="en-US" altLang="zh-CN" sz="1350" b="1" dirty="0">
                <a:solidFill>
                  <a:srgbClr val="FF66CC"/>
                </a:solidFill>
                <a:latin typeface="Arial" panose="020B0604020202020204" pitchFamily="34" charset="0"/>
              </a:rPr>
              <a:t>─</a:t>
            </a:r>
            <a:r>
              <a:rPr lang="zh-CN" altLang="en-US" sz="1350" b="1" dirty="0">
                <a:solidFill>
                  <a:srgbClr val="FF66CC"/>
                </a:solidFill>
                <a:latin typeface="Arial" panose="020B0604020202020204" pitchFamily="34" charset="0"/>
              </a:rPr>
              <a:t>元杂剧</a:t>
            </a:r>
            <a:endParaRPr lang="zh-CN" altLang="en-US" sz="1350" b="1" dirty="0">
              <a:solidFill>
                <a:srgbClr val="FF66CC"/>
              </a:solidFill>
              <a:latin typeface="Arial" panose="020B0604020202020204" pitchFamily="34" charset="0"/>
            </a:endParaRPr>
          </a:p>
        </p:txBody>
      </p:sp>
      <p:sp>
        <p:nvSpPr>
          <p:cNvPr id="3157" name="文本框 3156"/>
          <p:cNvSpPr txBox="1"/>
          <p:nvPr/>
        </p:nvSpPr>
        <p:spPr>
          <a:xfrm>
            <a:off x="6844665" y="5309474"/>
            <a:ext cx="1188244" cy="714375"/>
          </a:xfrm>
          <a:prstGeom prst="rect">
            <a:avLst/>
          </a:prstGeom>
          <a:noFill/>
          <a:ln w="9525">
            <a:noFill/>
          </a:ln>
        </p:spPr>
        <p:txBody>
          <a:bodyPr>
            <a:spAutoFit/>
          </a:bodyPr>
          <a:p>
            <a:pPr>
              <a:buClr>
                <a:schemeClr val="bg1"/>
              </a:buClr>
            </a:pPr>
            <a:r>
              <a:rPr lang="zh-CN" altLang="en-US" sz="1350" b="1" dirty="0">
                <a:solidFill>
                  <a:srgbClr val="FF66CC"/>
                </a:solidFill>
                <a:latin typeface="Arial" panose="020B0604020202020204" pitchFamily="34" charset="0"/>
              </a:rPr>
              <a:t>昆曲， </a:t>
            </a:r>
            <a:endParaRPr lang="zh-CN" altLang="en-US" sz="1350" b="1" dirty="0">
              <a:solidFill>
                <a:srgbClr val="FF66CC"/>
              </a:solidFill>
              <a:latin typeface="Arial" panose="020B0604020202020204" pitchFamily="34" charset="0"/>
            </a:endParaRPr>
          </a:p>
          <a:p>
            <a:pPr>
              <a:buClr>
                <a:schemeClr val="bg1"/>
              </a:buClr>
            </a:pPr>
            <a:r>
              <a:rPr lang="zh-CN" altLang="en-US" sz="1350" b="1" dirty="0">
                <a:solidFill>
                  <a:srgbClr val="FF66CC"/>
                </a:solidFill>
                <a:latin typeface="Arial" panose="020B0604020202020204" pitchFamily="34" charset="0"/>
              </a:rPr>
              <a:t>京剧（</a:t>
            </a:r>
            <a:r>
              <a:rPr lang="zh-CN" altLang="en-US" sz="1350" b="1" dirty="0">
                <a:solidFill>
                  <a:srgbClr val="FF66CC"/>
                </a:solidFill>
                <a:sym typeface="+mn-ea"/>
              </a:rPr>
              <a:t>戏曲的繁盛</a:t>
            </a:r>
            <a:r>
              <a:rPr lang="zh-CN" altLang="en-US" sz="1350" b="1" dirty="0">
                <a:solidFill>
                  <a:srgbClr val="FF66CC"/>
                </a:solidFill>
                <a:latin typeface="Arial" panose="020B0604020202020204" pitchFamily="34" charset="0"/>
              </a:rPr>
              <a:t>）</a:t>
            </a:r>
            <a:endParaRPr lang="zh-CN" altLang="en-US" sz="1350" b="1" dirty="0">
              <a:solidFill>
                <a:srgbClr val="FF66CC"/>
              </a:solidFill>
              <a:latin typeface="Arial" panose="020B0604020202020204" pitchFamily="34" charset="0"/>
            </a:endParaRPr>
          </a:p>
        </p:txBody>
      </p:sp>
      <p:sp>
        <p:nvSpPr>
          <p:cNvPr id="3158" name="文本框 3157"/>
          <p:cNvSpPr txBox="1"/>
          <p:nvPr/>
        </p:nvSpPr>
        <p:spPr>
          <a:xfrm>
            <a:off x="5008960" y="1652826"/>
            <a:ext cx="809625" cy="1360805"/>
          </a:xfrm>
          <a:prstGeom prst="rect">
            <a:avLst/>
          </a:prstGeom>
          <a:noFill/>
          <a:ln w="9525">
            <a:noFill/>
          </a:ln>
        </p:spPr>
        <p:txBody>
          <a:bodyPr>
            <a:spAutoFit/>
          </a:bodyPr>
          <a:p>
            <a:r>
              <a:rPr lang="zh-CN" altLang="en-US" sz="1500" b="1" dirty="0">
                <a:solidFill>
                  <a:srgbClr val="0000FF"/>
                </a:solidFill>
                <a:latin typeface="Arial" panose="020B0604020202020204" pitchFamily="34" charset="0"/>
              </a:rPr>
              <a:t>绢帛 、石壁；</a:t>
            </a:r>
            <a:endParaRPr lang="zh-CN" altLang="en-US" sz="1500" b="1" dirty="0">
              <a:solidFill>
                <a:srgbClr val="0000FF"/>
              </a:solidFill>
              <a:latin typeface="Arial" panose="020B0604020202020204" pitchFamily="34" charset="0"/>
            </a:endParaRPr>
          </a:p>
          <a:p>
            <a:r>
              <a:rPr lang="zh-CN" altLang="en-US" sz="1500" b="1" dirty="0">
                <a:solidFill>
                  <a:srgbClr val="0000FF"/>
                </a:solidFill>
                <a:latin typeface="Arial" panose="020B0604020202020204" pitchFamily="34" charset="0"/>
              </a:rPr>
              <a:t>质朴而浪漫</a:t>
            </a:r>
            <a:endParaRPr lang="zh-CN" altLang="en-US" sz="1500" b="1" dirty="0">
              <a:solidFill>
                <a:srgbClr val="0000FF"/>
              </a:solidFill>
              <a:latin typeface="Arial" panose="020B0604020202020204" pitchFamily="34" charset="0"/>
            </a:endParaRPr>
          </a:p>
          <a:p>
            <a:pPr>
              <a:spcBef>
                <a:spcPct val="50000"/>
              </a:spcBef>
            </a:pPr>
            <a:endParaRPr lang="zh-CN" altLang="en-US" sz="1500" dirty="0">
              <a:solidFill>
                <a:srgbClr val="0000FF"/>
              </a:solidFill>
              <a:latin typeface="Arial" panose="020B0604020202020204" pitchFamily="34" charset="0"/>
            </a:endParaRPr>
          </a:p>
        </p:txBody>
      </p:sp>
      <p:sp>
        <p:nvSpPr>
          <p:cNvPr id="3159" name="文本框 3158"/>
          <p:cNvSpPr txBox="1"/>
          <p:nvPr/>
        </p:nvSpPr>
        <p:spPr>
          <a:xfrm>
            <a:off x="3928586" y="5280660"/>
            <a:ext cx="1026319" cy="506730"/>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solidFill>
                  <a:srgbClr val="A50021"/>
                </a:solidFill>
                <a:latin typeface="Arial" panose="020B0604020202020204" pitchFamily="34" charset="0"/>
              </a:rPr>
              <a:t>强调个性化的创造</a:t>
            </a:r>
            <a:endParaRPr lang="zh-CN" altLang="en-US" sz="1350" b="1" dirty="0">
              <a:solidFill>
                <a:srgbClr val="A50021"/>
              </a:solidFill>
              <a:latin typeface="Arial" panose="020B0604020202020204" pitchFamily="34" charset="0"/>
            </a:endParaRPr>
          </a:p>
        </p:txBody>
      </p:sp>
      <p:sp>
        <p:nvSpPr>
          <p:cNvPr id="3160" name="文本框 3159"/>
          <p:cNvSpPr txBox="1"/>
          <p:nvPr/>
        </p:nvSpPr>
        <p:spPr>
          <a:xfrm>
            <a:off x="3813572" y="2350532"/>
            <a:ext cx="1025128" cy="506730"/>
          </a:xfrm>
          <a:prstGeom prst="rect">
            <a:avLst/>
          </a:prstGeom>
          <a:noFill/>
          <a:ln w="9525">
            <a:noFill/>
          </a:ln>
        </p:spPr>
        <p:txBody>
          <a:bodyPr>
            <a:spAutoFit/>
          </a:bodyPr>
          <a:p>
            <a:pPr>
              <a:spcBef>
                <a:spcPct val="50000"/>
              </a:spcBef>
            </a:pPr>
            <a:r>
              <a:rPr lang="zh-CN" altLang="en-US" sz="1350" b="1" dirty="0">
                <a:solidFill>
                  <a:srgbClr val="A50021"/>
                </a:solidFill>
                <a:latin typeface="Arial" panose="020B0604020202020204" pitchFamily="34" charset="0"/>
              </a:rPr>
              <a:t>小篆、隶书</a:t>
            </a:r>
            <a:endParaRPr lang="zh-CN" altLang="en-US" sz="1350" b="1" dirty="0">
              <a:solidFill>
                <a:srgbClr val="A50021"/>
              </a:solidFill>
              <a:latin typeface="Arial" panose="020B0604020202020204" pitchFamily="34" charset="0"/>
            </a:endParaRPr>
          </a:p>
        </p:txBody>
      </p:sp>
      <p:sp>
        <p:nvSpPr>
          <p:cNvPr id="3161" name="文本框 3160"/>
          <p:cNvSpPr txBox="1"/>
          <p:nvPr/>
        </p:nvSpPr>
        <p:spPr>
          <a:xfrm>
            <a:off x="3870008" y="1533525"/>
            <a:ext cx="1403747" cy="299085"/>
          </a:xfrm>
          <a:prstGeom prst="rect">
            <a:avLst/>
          </a:prstGeom>
          <a:noFill/>
          <a:ln w="9525">
            <a:noFill/>
          </a:ln>
        </p:spPr>
        <p:txBody>
          <a:bodyPr>
            <a:spAutoFit/>
          </a:bodyPr>
          <a:p>
            <a:pPr>
              <a:spcBef>
                <a:spcPct val="50000"/>
              </a:spcBef>
            </a:pPr>
            <a:r>
              <a:rPr lang="zh-CN" altLang="en-US" sz="1350" b="1" dirty="0">
                <a:solidFill>
                  <a:srgbClr val="A50021"/>
                </a:solidFill>
                <a:latin typeface="Arial" panose="020B0604020202020204" pitchFamily="34" charset="0"/>
              </a:rPr>
              <a:t>甲骨文、金文</a:t>
            </a:r>
            <a:endParaRPr lang="zh-CN" altLang="en-US" sz="1350" b="1" dirty="0">
              <a:solidFill>
                <a:srgbClr val="A50021"/>
              </a:solidFill>
              <a:latin typeface="Arial" panose="020B0604020202020204" pitchFamily="34" charset="0"/>
            </a:endParaRPr>
          </a:p>
        </p:txBody>
      </p:sp>
      <p:sp>
        <p:nvSpPr>
          <p:cNvPr id="3162" name="文本框 3161"/>
          <p:cNvSpPr txBox="1"/>
          <p:nvPr/>
        </p:nvSpPr>
        <p:spPr>
          <a:xfrm>
            <a:off x="6030754" y="1808560"/>
            <a:ext cx="971550" cy="506730"/>
          </a:xfrm>
          <a:prstGeom prst="rect">
            <a:avLst/>
          </a:prstGeom>
          <a:noFill/>
          <a:ln w="9525">
            <a:noFill/>
          </a:ln>
        </p:spPr>
        <p:txBody>
          <a:bodyPr>
            <a:spAutoFit/>
          </a:bodyPr>
          <a:p>
            <a:r>
              <a:rPr lang="zh-CN" altLang="en-US" sz="1350" b="1" dirty="0">
                <a:latin typeface="Arial" panose="020B0604020202020204" pitchFamily="34" charset="0"/>
                <a:hlinkClick r:id="rId2" action="ppaction://hlinksldjump"/>
              </a:rPr>
              <a:t>春秋诗经</a:t>
            </a:r>
            <a:endParaRPr lang="zh-CN" altLang="en-US" sz="1350" b="1" dirty="0">
              <a:latin typeface="Arial" panose="020B0604020202020204" pitchFamily="34" charset="0"/>
              <a:hlinkClick r:id="rId2" action="ppaction://hlinksldjump"/>
            </a:endParaRPr>
          </a:p>
          <a:p>
            <a:r>
              <a:rPr lang="zh-CN" altLang="en-US" sz="1350" b="1" dirty="0">
                <a:latin typeface="Arial" panose="020B0604020202020204" pitchFamily="34" charset="0"/>
                <a:hlinkClick r:id="rId2" action="ppaction://hlinksldjump"/>
              </a:rPr>
              <a:t>战国楚辞</a:t>
            </a:r>
            <a:endParaRPr lang="zh-CN" altLang="en-US" sz="1350" b="1" dirty="0">
              <a:latin typeface="Arial" panose="020B0604020202020204" pitchFamily="34" charset="0"/>
              <a:hlinkClick r:id="rId2" action="ppaction://hlinksldjump"/>
            </a:endParaRPr>
          </a:p>
        </p:txBody>
      </p:sp>
      <p:sp>
        <p:nvSpPr>
          <p:cNvPr id="3163" name="文本框 3162"/>
          <p:cNvSpPr txBox="1"/>
          <p:nvPr/>
        </p:nvSpPr>
        <p:spPr>
          <a:xfrm>
            <a:off x="1925241" y="4185047"/>
            <a:ext cx="1350169" cy="506730"/>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solidFill>
                  <a:srgbClr val="FF0000"/>
                </a:solidFill>
                <a:latin typeface="Arial" panose="020B0604020202020204" pitchFamily="34" charset="0"/>
              </a:rPr>
              <a:t>商品经济发展、市民文化丰富</a:t>
            </a:r>
            <a:endParaRPr lang="zh-CN" altLang="en-US" sz="1350" b="1" dirty="0">
              <a:solidFill>
                <a:srgbClr val="FF0000"/>
              </a:solidFill>
              <a:latin typeface="Arial" panose="020B0604020202020204" pitchFamily="34" charset="0"/>
            </a:endParaRPr>
          </a:p>
        </p:txBody>
      </p:sp>
      <p:sp>
        <p:nvSpPr>
          <p:cNvPr id="3164" name="文本框 3163"/>
          <p:cNvSpPr txBox="1"/>
          <p:nvPr/>
        </p:nvSpPr>
        <p:spPr>
          <a:xfrm>
            <a:off x="4954667" y="3158966"/>
            <a:ext cx="917972" cy="299085"/>
          </a:xfrm>
          <a:prstGeom prst="rect">
            <a:avLst/>
          </a:prstGeom>
          <a:noFill/>
          <a:ln w="9525">
            <a:noFill/>
          </a:ln>
        </p:spPr>
        <p:txBody>
          <a:bodyPr>
            <a:spAutoFit/>
          </a:bodyPr>
          <a:p>
            <a:pPr>
              <a:spcBef>
                <a:spcPct val="50000"/>
              </a:spcBef>
            </a:pPr>
            <a:r>
              <a:rPr lang="zh-CN" altLang="en-US" sz="1350" b="1" dirty="0">
                <a:solidFill>
                  <a:srgbClr val="0000FF"/>
                </a:solidFill>
                <a:latin typeface="Arial" panose="020B0604020202020204" pitchFamily="34" charset="0"/>
              </a:rPr>
              <a:t>凸显个性</a:t>
            </a:r>
            <a:endParaRPr lang="zh-CN" altLang="en-US" sz="1350" b="1" dirty="0">
              <a:solidFill>
                <a:srgbClr val="0000FF"/>
              </a:solidFill>
              <a:latin typeface="Arial" panose="020B0604020202020204" pitchFamily="34" charset="0"/>
            </a:endParaRPr>
          </a:p>
        </p:txBody>
      </p:sp>
      <p:sp>
        <p:nvSpPr>
          <p:cNvPr id="3165" name="文本框 3164"/>
          <p:cNvSpPr txBox="1"/>
          <p:nvPr/>
        </p:nvSpPr>
        <p:spPr>
          <a:xfrm>
            <a:off x="4954667" y="3764756"/>
            <a:ext cx="917972" cy="299085"/>
          </a:xfrm>
          <a:prstGeom prst="rect">
            <a:avLst/>
          </a:prstGeom>
          <a:noFill/>
          <a:ln w="9525">
            <a:noFill/>
          </a:ln>
        </p:spPr>
        <p:txBody>
          <a:bodyPr>
            <a:spAutoFit/>
          </a:bodyPr>
          <a:p>
            <a:pPr>
              <a:spcBef>
                <a:spcPct val="50000"/>
              </a:spcBef>
            </a:pPr>
            <a:r>
              <a:rPr lang="zh-CN" altLang="en-US" sz="1350" b="1" dirty="0">
                <a:solidFill>
                  <a:srgbClr val="0000FF"/>
                </a:solidFill>
                <a:latin typeface="Arial" panose="020B0604020202020204" pitchFamily="34" charset="0"/>
              </a:rPr>
              <a:t>雍容华贵</a:t>
            </a:r>
            <a:endParaRPr lang="zh-CN" altLang="en-US" sz="1350" b="1" dirty="0">
              <a:solidFill>
                <a:srgbClr val="0000FF"/>
              </a:solidFill>
              <a:latin typeface="Arial" panose="020B0604020202020204" pitchFamily="34" charset="0"/>
            </a:endParaRPr>
          </a:p>
        </p:txBody>
      </p:sp>
      <p:sp>
        <p:nvSpPr>
          <p:cNvPr id="3166" name="文本框 3165"/>
          <p:cNvSpPr txBox="1"/>
          <p:nvPr/>
        </p:nvSpPr>
        <p:spPr>
          <a:xfrm>
            <a:off x="5062776" y="4388644"/>
            <a:ext cx="756047" cy="1066800"/>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solidFill>
                  <a:srgbClr val="0000CC"/>
                </a:solidFill>
                <a:latin typeface="Arial" panose="020B0604020202020204" pitchFamily="34" charset="0"/>
              </a:rPr>
              <a:t>文人画与</a:t>
            </a:r>
            <a:endParaRPr lang="zh-CN" altLang="en-US" sz="1350" b="1" dirty="0">
              <a:solidFill>
                <a:srgbClr val="0000CC"/>
              </a:solidFill>
              <a:latin typeface="Arial" panose="020B0604020202020204" pitchFamily="34" charset="0"/>
            </a:endParaRPr>
          </a:p>
          <a:p>
            <a:pPr>
              <a:spcBef>
                <a:spcPct val="20000"/>
              </a:spcBef>
              <a:buClr>
                <a:schemeClr val="hlink"/>
              </a:buClr>
              <a:buFont typeface="Wingdings" panose="05000000000000000000" pitchFamily="2" charset="2"/>
              <a:buNone/>
            </a:pPr>
            <a:r>
              <a:rPr lang="zh-CN" altLang="en-US" sz="1350" b="1" dirty="0">
                <a:solidFill>
                  <a:srgbClr val="0000CC"/>
                </a:solidFill>
                <a:latin typeface="Arial" panose="020B0604020202020204" pitchFamily="34" charset="0"/>
              </a:rPr>
              <a:t>世俗画</a:t>
            </a:r>
            <a:endParaRPr lang="zh-CN" altLang="en-US" sz="1350" b="1" dirty="0">
              <a:solidFill>
                <a:srgbClr val="0000CC"/>
              </a:solidFill>
              <a:latin typeface="Arial" panose="020B0604020202020204" pitchFamily="34" charset="0"/>
            </a:endParaRPr>
          </a:p>
          <a:p>
            <a:pPr>
              <a:spcBef>
                <a:spcPct val="50000"/>
              </a:spcBef>
            </a:pPr>
            <a:endParaRPr lang="zh-CN" altLang="en-US" sz="1350" b="1" dirty="0">
              <a:solidFill>
                <a:srgbClr val="0000CC"/>
              </a:solidFill>
              <a:latin typeface="Arial" panose="020B0604020202020204" pitchFamily="34" charset="0"/>
            </a:endParaRPr>
          </a:p>
        </p:txBody>
      </p:sp>
      <p:sp>
        <p:nvSpPr>
          <p:cNvPr id="3167" name="文本框 3166"/>
          <p:cNvSpPr txBox="1"/>
          <p:nvPr/>
        </p:nvSpPr>
        <p:spPr>
          <a:xfrm>
            <a:off x="6947535" y="1916906"/>
            <a:ext cx="814388" cy="899160"/>
          </a:xfrm>
          <a:prstGeom prst="rect">
            <a:avLst/>
          </a:prstGeom>
          <a:noFill/>
          <a:ln w="9525">
            <a:noFill/>
          </a:ln>
        </p:spPr>
        <p:txBody>
          <a:bodyPr wrap="square">
            <a:spAutoFit/>
          </a:bodyPr>
          <a:p>
            <a:r>
              <a:rPr lang="zh-CN" altLang="en-US" sz="2100" b="1" dirty="0">
                <a:solidFill>
                  <a:srgbClr val="FF66CC"/>
                </a:solidFill>
                <a:latin typeface="Arial" panose="020B0604020202020204" pitchFamily="34" charset="0"/>
              </a:rPr>
              <a:t>傩戏</a:t>
            </a:r>
            <a:endParaRPr lang="zh-CN" altLang="en-US" sz="2100" b="1" dirty="0">
              <a:solidFill>
                <a:srgbClr val="FF66CC"/>
              </a:solidFill>
              <a:latin typeface="Arial" panose="020B0604020202020204" pitchFamily="34" charset="0"/>
            </a:endParaRPr>
          </a:p>
          <a:p>
            <a:pPr>
              <a:spcBef>
                <a:spcPct val="50000"/>
              </a:spcBef>
            </a:pPr>
            <a:endParaRPr lang="zh-CN" altLang="en-US" sz="2100" dirty="0">
              <a:latin typeface="Arial" panose="020B0604020202020204" pitchFamily="34" charset="0"/>
            </a:endParaRPr>
          </a:p>
        </p:txBody>
      </p:sp>
      <p:sp>
        <p:nvSpPr>
          <p:cNvPr id="3168" name="文本框 3167"/>
          <p:cNvSpPr txBox="1"/>
          <p:nvPr/>
        </p:nvSpPr>
        <p:spPr>
          <a:xfrm>
            <a:off x="1980248" y="2726531"/>
            <a:ext cx="1673543" cy="275590"/>
          </a:xfrm>
          <a:prstGeom prst="rect">
            <a:avLst/>
          </a:prstGeom>
          <a:noFill/>
          <a:ln w="9525">
            <a:noFill/>
          </a:ln>
        </p:spPr>
        <p:txBody>
          <a:bodyPr wrap="square">
            <a:spAutoFit/>
          </a:bodyPr>
          <a:p>
            <a:pPr>
              <a:spcBef>
                <a:spcPct val="50000"/>
              </a:spcBef>
            </a:pPr>
            <a:r>
              <a:rPr lang="zh-CN" altLang="en-US" sz="1200" b="1" dirty="0">
                <a:solidFill>
                  <a:srgbClr val="FF0000"/>
                </a:solidFill>
                <a:latin typeface="Arial" panose="020B0604020202020204" pitchFamily="34" charset="0"/>
              </a:rPr>
              <a:t>政治统一、经济发展</a:t>
            </a:r>
            <a:endParaRPr lang="zh-CN" altLang="en-US" sz="1200" b="1" dirty="0">
              <a:solidFill>
                <a:srgbClr val="FF0000"/>
              </a:solidFill>
              <a:latin typeface="Arial" panose="020B0604020202020204" pitchFamily="34" charset="0"/>
            </a:endParaRPr>
          </a:p>
        </p:txBody>
      </p:sp>
      <p:sp>
        <p:nvSpPr>
          <p:cNvPr id="3169" name="文本框 3168"/>
          <p:cNvSpPr txBox="1"/>
          <p:nvPr/>
        </p:nvSpPr>
        <p:spPr>
          <a:xfrm>
            <a:off x="2141935" y="2349104"/>
            <a:ext cx="1026319" cy="299085"/>
          </a:xfrm>
          <a:prstGeom prst="rect">
            <a:avLst/>
          </a:prstGeom>
          <a:noFill/>
          <a:ln w="9525">
            <a:noFill/>
          </a:ln>
        </p:spPr>
        <p:txBody>
          <a:bodyPr>
            <a:spAutoFit/>
          </a:bodyPr>
          <a:p>
            <a:pPr>
              <a:spcBef>
                <a:spcPct val="50000"/>
              </a:spcBef>
            </a:pPr>
            <a:r>
              <a:rPr lang="zh-CN" altLang="en-US" sz="1350" b="1" dirty="0">
                <a:solidFill>
                  <a:srgbClr val="FF0000"/>
                </a:solidFill>
                <a:latin typeface="Arial" panose="020B0604020202020204" pitchFamily="34" charset="0"/>
              </a:rPr>
              <a:t>国家统一</a:t>
            </a:r>
            <a:endParaRPr lang="zh-CN" altLang="en-US" sz="1350" b="1" dirty="0">
              <a:solidFill>
                <a:srgbClr val="FF0000"/>
              </a:solidFill>
              <a:latin typeface="Arial" panose="020B0604020202020204" pitchFamily="34" charset="0"/>
            </a:endParaRPr>
          </a:p>
        </p:txBody>
      </p:sp>
      <p:sp>
        <p:nvSpPr>
          <p:cNvPr id="3170" name="文本框 3169"/>
          <p:cNvSpPr txBox="1"/>
          <p:nvPr/>
        </p:nvSpPr>
        <p:spPr>
          <a:xfrm>
            <a:off x="6109811" y="2726531"/>
            <a:ext cx="892493" cy="299085"/>
          </a:xfrm>
          <a:prstGeom prst="rect">
            <a:avLst/>
          </a:prstGeom>
          <a:noFill/>
          <a:ln w="9525">
            <a:noFill/>
          </a:ln>
        </p:spPr>
        <p:txBody>
          <a:bodyPr wrap="square">
            <a:spAutoFit/>
          </a:bodyPr>
          <a:p>
            <a:pPr>
              <a:spcBef>
                <a:spcPct val="50000"/>
              </a:spcBef>
            </a:pPr>
            <a:r>
              <a:rPr lang="en-US" altLang="zh-CN" sz="1350" b="1" dirty="0">
                <a:latin typeface="Arial" panose="020B0604020202020204" pitchFamily="34" charset="0"/>
              </a:rPr>
              <a:t>  </a:t>
            </a:r>
            <a:r>
              <a:rPr lang="zh-CN" altLang="en-US" sz="1350" b="1" dirty="0">
                <a:latin typeface="Arial" panose="020B0604020202020204" pitchFamily="34" charset="0"/>
              </a:rPr>
              <a:t>汉赋</a:t>
            </a:r>
            <a:endParaRPr lang="zh-CN" altLang="en-US" sz="1350" b="1" dirty="0">
              <a:latin typeface="Arial" panose="020B0604020202020204" pitchFamily="34" charset="0"/>
            </a:endParaRPr>
          </a:p>
        </p:txBody>
      </p:sp>
      <p:sp>
        <p:nvSpPr>
          <p:cNvPr id="3171" name="文本框 3170"/>
          <p:cNvSpPr txBox="1"/>
          <p:nvPr/>
        </p:nvSpPr>
        <p:spPr>
          <a:xfrm>
            <a:off x="1980010" y="5426869"/>
            <a:ext cx="1512094" cy="299085"/>
          </a:xfrm>
          <a:prstGeom prst="rect">
            <a:avLst/>
          </a:prstGeom>
          <a:noFill/>
          <a:ln w="9525">
            <a:noFill/>
          </a:ln>
        </p:spPr>
        <p:txBody>
          <a:bodyPr>
            <a:spAutoFit/>
          </a:bodyPr>
          <a:p>
            <a:pPr>
              <a:spcBef>
                <a:spcPct val="50000"/>
              </a:spcBef>
            </a:pPr>
            <a:endParaRPr sz="1350" dirty="0">
              <a:latin typeface="Arial" panose="020B0604020202020204" pitchFamily="34" charset="0"/>
            </a:endParaRPr>
          </a:p>
        </p:txBody>
      </p:sp>
      <p:sp>
        <p:nvSpPr>
          <p:cNvPr id="3172" name="文本框 3171"/>
          <p:cNvSpPr txBox="1"/>
          <p:nvPr/>
        </p:nvSpPr>
        <p:spPr>
          <a:xfrm>
            <a:off x="1925241" y="5211366"/>
            <a:ext cx="1675209" cy="829945"/>
          </a:xfrm>
          <a:prstGeom prst="rect">
            <a:avLst/>
          </a:prstGeom>
          <a:noFill/>
          <a:ln w="9525">
            <a:noFill/>
          </a:ln>
        </p:spPr>
        <p:txBody>
          <a:bodyPr>
            <a:spAutoFit/>
          </a:bodyPr>
          <a:p>
            <a:pPr>
              <a:spcBef>
                <a:spcPct val="50000"/>
              </a:spcBef>
            </a:pPr>
            <a:r>
              <a:rPr lang="zh-CN" altLang="en-US" sz="1200" b="1" dirty="0">
                <a:solidFill>
                  <a:srgbClr val="FF0000"/>
                </a:solidFill>
                <a:latin typeface="Arial" panose="020B0604020202020204" pitchFamily="34" charset="0"/>
              </a:rPr>
              <a:t>工商业市镇和市民阶层兴起；印刷术、社会识字率提高；社会危机</a:t>
            </a:r>
            <a:endParaRPr lang="zh-CN" altLang="en-US" sz="1200" b="1" dirty="0">
              <a:solidFill>
                <a:srgbClr val="FF0000"/>
              </a:solidFill>
              <a:latin typeface="Arial" panose="020B0604020202020204" pitchFamily="34" charset="0"/>
            </a:endParaRPr>
          </a:p>
        </p:txBody>
      </p:sp>
      <p:sp>
        <p:nvSpPr>
          <p:cNvPr id="3173" name="文本框 3172"/>
          <p:cNvSpPr txBox="1"/>
          <p:nvPr/>
        </p:nvSpPr>
        <p:spPr>
          <a:xfrm>
            <a:off x="1980010" y="1916906"/>
            <a:ext cx="1620440" cy="299085"/>
          </a:xfrm>
          <a:prstGeom prst="rect">
            <a:avLst/>
          </a:prstGeom>
          <a:noFill/>
          <a:ln w="9525">
            <a:noFill/>
          </a:ln>
        </p:spPr>
        <p:txBody>
          <a:bodyPr>
            <a:spAutoFit/>
          </a:bodyPr>
          <a:p>
            <a:pPr>
              <a:spcBef>
                <a:spcPct val="50000"/>
              </a:spcBef>
            </a:pPr>
            <a:r>
              <a:rPr lang="zh-CN" altLang="en-US" sz="1350" b="1" dirty="0">
                <a:solidFill>
                  <a:srgbClr val="FF0000"/>
                </a:solidFill>
                <a:latin typeface="Arial" panose="020B0604020202020204" pitchFamily="34" charset="0"/>
              </a:rPr>
              <a:t>社会动荡大变革</a:t>
            </a:r>
            <a:endParaRPr lang="zh-CN" altLang="en-US" sz="1350" b="1" dirty="0">
              <a:solidFill>
                <a:srgbClr val="FF0000"/>
              </a:solidFill>
              <a:latin typeface="Arial" panose="020B0604020202020204" pitchFamily="34" charset="0"/>
            </a:endParaRPr>
          </a:p>
        </p:txBody>
      </p:sp>
      <p:sp>
        <p:nvSpPr>
          <p:cNvPr id="3174" name="文本框 3173"/>
          <p:cNvSpPr txBox="1"/>
          <p:nvPr/>
        </p:nvSpPr>
        <p:spPr>
          <a:xfrm>
            <a:off x="6346031" y="3752850"/>
            <a:ext cx="601504" cy="321945"/>
          </a:xfrm>
          <a:prstGeom prst="rect">
            <a:avLst/>
          </a:prstGeom>
          <a:noFill/>
          <a:ln w="9525">
            <a:noFill/>
          </a:ln>
        </p:spPr>
        <p:txBody>
          <a:bodyPr wrap="square">
            <a:spAutoFit/>
          </a:bodyPr>
          <a:p>
            <a:pPr>
              <a:spcBef>
                <a:spcPct val="20000"/>
              </a:spcBef>
              <a:buClr>
                <a:schemeClr val="hlink"/>
              </a:buClr>
              <a:buFont typeface="Wingdings" panose="05000000000000000000" pitchFamily="2" charset="2"/>
              <a:buNone/>
            </a:pPr>
            <a:r>
              <a:rPr lang="zh-CN" altLang="en-US" sz="1500" b="1" dirty="0">
                <a:latin typeface="Arial" panose="020B0604020202020204" pitchFamily="34" charset="0"/>
              </a:rPr>
              <a:t>唐诗</a:t>
            </a:r>
            <a:endParaRPr lang="zh-CN" altLang="en-US" sz="1500" dirty="0">
              <a:latin typeface="Arial" panose="020B0604020202020204" pitchFamily="34" charset="0"/>
            </a:endParaRPr>
          </a:p>
        </p:txBody>
      </p:sp>
      <p:sp>
        <p:nvSpPr>
          <p:cNvPr id="3175" name="文本框 3174"/>
          <p:cNvSpPr txBox="1"/>
          <p:nvPr/>
        </p:nvSpPr>
        <p:spPr>
          <a:xfrm>
            <a:off x="6069806" y="4293394"/>
            <a:ext cx="972741" cy="299085"/>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latin typeface="Arial" panose="020B0604020202020204" pitchFamily="34" charset="0"/>
              </a:rPr>
              <a:t>宋词</a:t>
            </a:r>
            <a:endParaRPr lang="zh-CN" altLang="en-US" sz="1350" b="1" dirty="0">
              <a:latin typeface="Arial" panose="020B0604020202020204" pitchFamily="34" charset="0"/>
            </a:endParaRPr>
          </a:p>
        </p:txBody>
      </p:sp>
      <p:sp>
        <p:nvSpPr>
          <p:cNvPr id="3176" name="文本框 3175"/>
          <p:cNvSpPr txBox="1"/>
          <p:nvPr/>
        </p:nvSpPr>
        <p:spPr>
          <a:xfrm>
            <a:off x="6084094" y="4832747"/>
            <a:ext cx="756047" cy="299085"/>
          </a:xfrm>
          <a:prstGeom prst="rect">
            <a:avLst/>
          </a:prstGeom>
          <a:noFill/>
          <a:ln w="9525">
            <a:noFill/>
          </a:ln>
        </p:spPr>
        <p:txBody>
          <a:bodyPr>
            <a:spAutoFit/>
          </a:bodyPr>
          <a:p>
            <a:pPr>
              <a:spcBef>
                <a:spcPct val="20000"/>
              </a:spcBef>
              <a:buClr>
                <a:schemeClr val="hlink"/>
              </a:buClr>
              <a:buFont typeface="Wingdings" panose="05000000000000000000" pitchFamily="2" charset="2"/>
              <a:buNone/>
            </a:pPr>
            <a:r>
              <a:rPr lang="zh-CN" altLang="en-US" sz="1350" b="1" dirty="0">
                <a:latin typeface="Arial" panose="020B0604020202020204" pitchFamily="34" charset="0"/>
              </a:rPr>
              <a:t>元曲</a:t>
            </a:r>
            <a:endParaRPr lang="zh-CN" altLang="en-US" sz="1350" b="1" dirty="0">
              <a:latin typeface="Arial" panose="020B0604020202020204" pitchFamily="34" charset="0"/>
            </a:endParaRPr>
          </a:p>
        </p:txBody>
      </p:sp>
      <p:sp>
        <p:nvSpPr>
          <p:cNvPr id="3177" name="文本框 3176"/>
          <p:cNvSpPr txBox="1"/>
          <p:nvPr/>
        </p:nvSpPr>
        <p:spPr>
          <a:xfrm>
            <a:off x="6038850" y="5319713"/>
            <a:ext cx="684371" cy="299085"/>
          </a:xfrm>
          <a:prstGeom prst="rect">
            <a:avLst/>
          </a:prstGeom>
          <a:noFill/>
          <a:ln w="9525">
            <a:noFill/>
          </a:ln>
        </p:spPr>
        <p:txBody>
          <a:bodyPr wrap="square">
            <a:spAutoFit/>
          </a:bodyPr>
          <a:p>
            <a:pPr>
              <a:spcBef>
                <a:spcPct val="20000"/>
              </a:spcBef>
              <a:buClr>
                <a:schemeClr val="hlink"/>
              </a:buClr>
              <a:buFont typeface="Wingdings" panose="05000000000000000000" pitchFamily="2" charset="2"/>
              <a:buNone/>
            </a:pPr>
            <a:r>
              <a:rPr lang="zh-CN" altLang="en-US" sz="1350" b="1" dirty="0">
                <a:latin typeface="Arial" panose="020B0604020202020204" pitchFamily="34" charset="0"/>
              </a:rPr>
              <a:t>小说</a:t>
            </a:r>
            <a:endParaRPr lang="zh-CN" altLang="en-US" sz="1350" b="1" dirty="0">
              <a:latin typeface="Arial" panose="020B0604020202020204" pitchFamily="34" charset="0"/>
            </a:endParaRPr>
          </a:p>
        </p:txBody>
      </p:sp>
      <p:cxnSp>
        <p:nvCxnSpPr>
          <p:cNvPr id="2" name="直接连接符 1"/>
          <p:cNvCxnSpPr/>
          <p:nvPr/>
        </p:nvCxnSpPr>
        <p:spPr>
          <a:xfrm flipV="1">
            <a:off x="6786086" y="3624739"/>
            <a:ext cx="975836" cy="20003"/>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917055" y="3706336"/>
            <a:ext cx="814388" cy="414020"/>
          </a:xfrm>
          <a:prstGeom prst="rect">
            <a:avLst/>
          </a:prstGeom>
          <a:noFill/>
          <a:ln w="9525">
            <a:noFill/>
          </a:ln>
        </p:spPr>
        <p:txBody>
          <a:bodyPr wrap="square">
            <a:spAutoFit/>
          </a:bodyPr>
          <a:p>
            <a:r>
              <a:rPr lang="zh-CN" altLang="en-US" sz="1350" b="1" dirty="0">
                <a:solidFill>
                  <a:srgbClr val="FF66CC"/>
                </a:solidFill>
                <a:latin typeface="Arial" panose="020B0604020202020204" pitchFamily="34" charset="0"/>
              </a:rPr>
              <a:t>梨园</a:t>
            </a:r>
            <a:endParaRPr lang="zh-CN" altLang="en-US" sz="1350" b="1" dirty="0">
              <a:solidFill>
                <a:srgbClr val="FF66CC"/>
              </a:solidFill>
              <a:latin typeface="Arial" panose="020B0604020202020204" pitchFamily="34" charset="0"/>
            </a:endParaRPr>
          </a:p>
        </p:txBody>
      </p:sp>
      <p:sp>
        <p:nvSpPr>
          <p:cNvPr id="4" name="文本框 3"/>
          <p:cNvSpPr txBox="1"/>
          <p:nvPr/>
        </p:nvSpPr>
        <p:spPr>
          <a:xfrm>
            <a:off x="1654890" y="1509236"/>
            <a:ext cx="1620440" cy="299085"/>
          </a:xfrm>
          <a:prstGeom prst="rect">
            <a:avLst/>
          </a:prstGeom>
          <a:noFill/>
          <a:ln w="9525">
            <a:noFill/>
          </a:ln>
        </p:spPr>
        <p:txBody>
          <a:bodyPr>
            <a:spAutoFit/>
          </a:bodyPr>
          <a:p>
            <a:pPr>
              <a:spcBef>
                <a:spcPct val="50000"/>
              </a:spcBef>
            </a:pPr>
            <a:r>
              <a:rPr lang="zh-CN" altLang="en-US" sz="1350" b="1" dirty="0">
                <a:solidFill>
                  <a:srgbClr val="FF0000"/>
                </a:solidFill>
                <a:latin typeface="Arial" panose="020B0604020202020204" pitchFamily="34" charset="0"/>
              </a:rPr>
              <a:t>生产力水平低</a:t>
            </a:r>
            <a:endParaRPr lang="zh-CN" altLang="en-US" sz="1350" b="1"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3"/>
                                        </p:tgtEl>
                                        <p:attrNameLst>
                                          <p:attrName>style.visibility</p:attrName>
                                        </p:attrNameLst>
                                      </p:cBhvr>
                                      <p:to>
                                        <p:strVal val="visible"/>
                                      </p:to>
                                    </p:set>
                                    <p:animEffect transition="in" filter="blinds(horizontal)">
                                      <p:cBhvr>
                                        <p:cTn id="7" dur="1000"/>
                                        <p:tgtEl>
                                          <p:spTgt spid="3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9"/>
                                        </p:tgtEl>
                                        <p:attrNameLst>
                                          <p:attrName>style.visibility</p:attrName>
                                        </p:attrNameLst>
                                      </p:cBhvr>
                                      <p:to>
                                        <p:strVal val="visible"/>
                                      </p:to>
                                    </p:set>
                                    <p:animEffect transition="in" filter="blinds(horizontal)">
                                      <p:cBhvr>
                                        <p:cTn id="12" dur="1000"/>
                                        <p:tgtEl>
                                          <p:spTgt spid="31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68"/>
                                        </p:tgtEl>
                                        <p:attrNameLst>
                                          <p:attrName>style.visibility</p:attrName>
                                        </p:attrNameLst>
                                      </p:cBhvr>
                                      <p:to>
                                        <p:strVal val="visible"/>
                                      </p:to>
                                    </p:set>
                                    <p:animEffect transition="in" filter="blinds(horizontal)">
                                      <p:cBhvr>
                                        <p:cTn id="17" dur="1000"/>
                                        <p:tgtEl>
                                          <p:spTgt spid="31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53"/>
                                        </p:tgtEl>
                                        <p:attrNameLst>
                                          <p:attrName>style.visibility</p:attrName>
                                        </p:attrNameLst>
                                      </p:cBhvr>
                                      <p:to>
                                        <p:strVal val="visible"/>
                                      </p:to>
                                    </p:set>
                                    <p:animEffect transition="in" filter="blinds(horizontal)">
                                      <p:cBhvr>
                                        <p:cTn id="22" dur="1000"/>
                                        <p:tgtEl>
                                          <p:spTgt spid="31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54"/>
                                        </p:tgtEl>
                                        <p:attrNameLst>
                                          <p:attrName>style.visibility</p:attrName>
                                        </p:attrNameLst>
                                      </p:cBhvr>
                                      <p:to>
                                        <p:strVal val="visible"/>
                                      </p:to>
                                    </p:set>
                                    <p:animEffect transition="in" filter="blinds(horizontal)">
                                      <p:cBhvr>
                                        <p:cTn id="27" dur="1000"/>
                                        <p:tgtEl>
                                          <p:spTgt spid="315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63"/>
                                        </p:tgtEl>
                                        <p:attrNameLst>
                                          <p:attrName>style.visibility</p:attrName>
                                        </p:attrNameLst>
                                      </p:cBhvr>
                                      <p:to>
                                        <p:strVal val="visible"/>
                                      </p:to>
                                    </p:set>
                                    <p:animEffect transition="in" filter="blinds(horizontal)">
                                      <p:cBhvr>
                                        <p:cTn id="32" dur="1000"/>
                                        <p:tgtEl>
                                          <p:spTgt spid="316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52"/>
                                        </p:tgtEl>
                                        <p:attrNameLst>
                                          <p:attrName>style.visibility</p:attrName>
                                        </p:attrNameLst>
                                      </p:cBhvr>
                                      <p:to>
                                        <p:strVal val="visible"/>
                                      </p:to>
                                    </p:set>
                                    <p:animEffect transition="in" filter="blinds(horizontal)">
                                      <p:cBhvr>
                                        <p:cTn id="37" dur="1000"/>
                                        <p:tgtEl>
                                          <p:spTgt spid="315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72"/>
                                        </p:tgtEl>
                                        <p:attrNameLst>
                                          <p:attrName>style.visibility</p:attrName>
                                        </p:attrNameLst>
                                      </p:cBhvr>
                                      <p:to>
                                        <p:strVal val="visible"/>
                                      </p:to>
                                    </p:set>
                                    <p:animEffect transition="in" filter="blinds(horizontal)">
                                      <p:cBhvr>
                                        <p:cTn id="42" dur="1000"/>
                                        <p:tgtEl>
                                          <p:spTgt spid="317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161"/>
                                        </p:tgtEl>
                                        <p:attrNameLst>
                                          <p:attrName>style.visibility</p:attrName>
                                        </p:attrNameLst>
                                      </p:cBhvr>
                                      <p:to>
                                        <p:strVal val="visible"/>
                                      </p:to>
                                    </p:set>
                                    <p:animEffect transition="in" filter="blinds(horizontal)">
                                      <p:cBhvr>
                                        <p:cTn id="47" dur="1000"/>
                                        <p:tgtEl>
                                          <p:spTgt spid="316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60"/>
                                        </p:tgtEl>
                                        <p:attrNameLst>
                                          <p:attrName>style.visibility</p:attrName>
                                        </p:attrNameLst>
                                      </p:cBhvr>
                                      <p:to>
                                        <p:strVal val="visible"/>
                                      </p:to>
                                    </p:set>
                                    <p:animEffect transition="in" filter="blinds(horizontal)">
                                      <p:cBhvr>
                                        <p:cTn id="52" dur="1000"/>
                                        <p:tgtEl>
                                          <p:spTgt spid="316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49"/>
                                        </p:tgtEl>
                                        <p:attrNameLst>
                                          <p:attrName>style.visibility</p:attrName>
                                        </p:attrNameLst>
                                      </p:cBhvr>
                                      <p:to>
                                        <p:strVal val="visible"/>
                                      </p:to>
                                    </p:set>
                                    <p:animEffect transition="in" filter="blinds(horizontal)">
                                      <p:cBhvr>
                                        <p:cTn id="57" dur="1000"/>
                                        <p:tgtEl>
                                          <p:spTgt spid="314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150"/>
                                        </p:tgtEl>
                                        <p:attrNameLst>
                                          <p:attrName>style.visibility</p:attrName>
                                        </p:attrNameLst>
                                      </p:cBhvr>
                                      <p:to>
                                        <p:strVal val="visible"/>
                                      </p:to>
                                    </p:set>
                                    <p:animEffect transition="in" filter="blinds(horizontal)">
                                      <p:cBhvr>
                                        <p:cTn id="62" dur="1000"/>
                                        <p:tgtEl>
                                          <p:spTgt spid="315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151"/>
                                        </p:tgtEl>
                                        <p:attrNameLst>
                                          <p:attrName>style.visibility</p:attrName>
                                        </p:attrNameLst>
                                      </p:cBhvr>
                                      <p:to>
                                        <p:strVal val="visible"/>
                                      </p:to>
                                    </p:set>
                                    <p:animEffect transition="in" filter="blinds(horizontal)">
                                      <p:cBhvr>
                                        <p:cTn id="67" dur="1000"/>
                                        <p:tgtEl>
                                          <p:spTgt spid="315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159"/>
                                        </p:tgtEl>
                                        <p:attrNameLst>
                                          <p:attrName>style.visibility</p:attrName>
                                        </p:attrNameLst>
                                      </p:cBhvr>
                                      <p:to>
                                        <p:strVal val="visible"/>
                                      </p:to>
                                    </p:set>
                                    <p:animEffect transition="in" filter="blinds(horizontal)">
                                      <p:cBhvr>
                                        <p:cTn id="72" dur="1000"/>
                                        <p:tgtEl>
                                          <p:spTgt spid="315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158"/>
                                        </p:tgtEl>
                                        <p:attrNameLst>
                                          <p:attrName>style.visibility</p:attrName>
                                        </p:attrNameLst>
                                      </p:cBhvr>
                                      <p:to>
                                        <p:strVal val="visible"/>
                                      </p:to>
                                    </p:set>
                                    <p:animEffect transition="in" filter="blinds(horizontal)">
                                      <p:cBhvr>
                                        <p:cTn id="77" dur="1000"/>
                                        <p:tgtEl>
                                          <p:spTgt spid="315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164"/>
                                        </p:tgtEl>
                                        <p:attrNameLst>
                                          <p:attrName>style.visibility</p:attrName>
                                        </p:attrNameLst>
                                      </p:cBhvr>
                                      <p:to>
                                        <p:strVal val="visible"/>
                                      </p:to>
                                    </p:set>
                                    <p:animEffect transition="in" filter="blinds(horizontal)">
                                      <p:cBhvr>
                                        <p:cTn id="82" dur="1000"/>
                                        <p:tgtEl>
                                          <p:spTgt spid="316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165"/>
                                        </p:tgtEl>
                                        <p:attrNameLst>
                                          <p:attrName>style.visibility</p:attrName>
                                        </p:attrNameLst>
                                      </p:cBhvr>
                                      <p:to>
                                        <p:strVal val="visible"/>
                                      </p:to>
                                    </p:set>
                                    <p:animEffect transition="in" filter="blinds(horizontal)">
                                      <p:cBhvr>
                                        <p:cTn id="87" dur="1000"/>
                                        <p:tgtEl>
                                          <p:spTgt spid="316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166"/>
                                        </p:tgtEl>
                                        <p:attrNameLst>
                                          <p:attrName>style.visibility</p:attrName>
                                        </p:attrNameLst>
                                      </p:cBhvr>
                                      <p:to>
                                        <p:strVal val="visible"/>
                                      </p:to>
                                    </p:set>
                                    <p:animEffect transition="in" filter="blinds(horizontal)">
                                      <p:cBhvr>
                                        <p:cTn id="92" dur="1000"/>
                                        <p:tgtEl>
                                          <p:spTgt spid="3166"/>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162"/>
                                        </p:tgtEl>
                                        <p:attrNameLst>
                                          <p:attrName>style.visibility</p:attrName>
                                        </p:attrNameLst>
                                      </p:cBhvr>
                                      <p:to>
                                        <p:strVal val="visible"/>
                                      </p:to>
                                    </p:set>
                                    <p:animEffect transition="in" filter="blinds(horizontal)">
                                      <p:cBhvr>
                                        <p:cTn id="97" dur="1000"/>
                                        <p:tgtEl>
                                          <p:spTgt spid="3162"/>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170"/>
                                        </p:tgtEl>
                                        <p:attrNameLst>
                                          <p:attrName>style.visibility</p:attrName>
                                        </p:attrNameLst>
                                      </p:cBhvr>
                                      <p:to>
                                        <p:strVal val="visible"/>
                                      </p:to>
                                    </p:set>
                                    <p:animEffect transition="in" filter="blinds(horizontal)">
                                      <p:cBhvr>
                                        <p:cTn id="102" dur="1000"/>
                                        <p:tgtEl>
                                          <p:spTgt spid="3170"/>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3174">
                                            <p:txEl>
                                              <p:charRg st="0" end="3"/>
                                            </p:txEl>
                                          </p:spTgt>
                                        </p:tgtEl>
                                        <p:attrNameLst>
                                          <p:attrName>style.visibility</p:attrName>
                                        </p:attrNameLst>
                                      </p:cBhvr>
                                      <p:to>
                                        <p:strVal val="visible"/>
                                      </p:to>
                                    </p:set>
                                    <p:animEffect transition="in" filter="blinds(horizontal)">
                                      <p:cBhvr>
                                        <p:cTn id="107" dur="1000"/>
                                        <p:tgtEl>
                                          <p:spTgt spid="3174">
                                            <p:txEl>
                                              <p:charRg st="0"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175"/>
                                        </p:tgtEl>
                                        <p:attrNameLst>
                                          <p:attrName>style.visibility</p:attrName>
                                        </p:attrNameLst>
                                      </p:cBhvr>
                                      <p:to>
                                        <p:strVal val="visible"/>
                                      </p:to>
                                    </p:set>
                                    <p:animEffect transition="in" filter="blinds(horizontal)">
                                      <p:cBhvr>
                                        <p:cTn id="112" dur="1000"/>
                                        <p:tgtEl>
                                          <p:spTgt spid="317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176"/>
                                        </p:tgtEl>
                                        <p:attrNameLst>
                                          <p:attrName>style.visibility</p:attrName>
                                        </p:attrNameLst>
                                      </p:cBhvr>
                                      <p:to>
                                        <p:strVal val="visible"/>
                                      </p:to>
                                    </p:set>
                                    <p:animEffect transition="in" filter="blinds(horizontal)">
                                      <p:cBhvr>
                                        <p:cTn id="117" dur="1000"/>
                                        <p:tgtEl>
                                          <p:spTgt spid="317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177"/>
                                        </p:tgtEl>
                                        <p:attrNameLst>
                                          <p:attrName>style.visibility</p:attrName>
                                        </p:attrNameLst>
                                      </p:cBhvr>
                                      <p:to>
                                        <p:strVal val="visible"/>
                                      </p:to>
                                    </p:set>
                                    <p:animEffect transition="in" filter="blinds(horizontal)">
                                      <p:cBhvr>
                                        <p:cTn id="122" dur="1000"/>
                                        <p:tgtEl>
                                          <p:spTgt spid="317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167"/>
                                        </p:tgtEl>
                                        <p:attrNameLst>
                                          <p:attrName>style.visibility</p:attrName>
                                        </p:attrNameLst>
                                      </p:cBhvr>
                                      <p:to>
                                        <p:strVal val="visible"/>
                                      </p:to>
                                    </p:set>
                                    <p:animEffect transition="in" filter="blinds(horizontal)">
                                      <p:cBhvr>
                                        <p:cTn id="127" dur="1000"/>
                                        <p:tgtEl>
                                          <p:spTgt spid="3167"/>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155"/>
                                        </p:tgtEl>
                                        <p:attrNameLst>
                                          <p:attrName>style.visibility</p:attrName>
                                        </p:attrNameLst>
                                      </p:cBhvr>
                                      <p:to>
                                        <p:strVal val="visible"/>
                                      </p:to>
                                    </p:set>
                                    <p:animEffect transition="in" filter="blinds(horizontal)">
                                      <p:cBhvr>
                                        <p:cTn id="132" dur="1000"/>
                                        <p:tgtEl>
                                          <p:spTgt spid="3155"/>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3156"/>
                                        </p:tgtEl>
                                        <p:attrNameLst>
                                          <p:attrName>style.visibility</p:attrName>
                                        </p:attrNameLst>
                                      </p:cBhvr>
                                      <p:to>
                                        <p:strVal val="visible"/>
                                      </p:to>
                                    </p:set>
                                    <p:animEffect transition="in" filter="blinds(horizontal)">
                                      <p:cBhvr>
                                        <p:cTn id="137" dur="1000"/>
                                        <p:tgtEl>
                                          <p:spTgt spid="3156"/>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3157"/>
                                        </p:tgtEl>
                                        <p:attrNameLst>
                                          <p:attrName>style.visibility</p:attrName>
                                        </p:attrNameLst>
                                      </p:cBhvr>
                                      <p:to>
                                        <p:strVal val="visible"/>
                                      </p:to>
                                    </p:set>
                                    <p:animEffect transition="in" filter="blinds(horizontal)">
                                      <p:cBhvr>
                                        <p:cTn id="142" dur="1000"/>
                                        <p:tgtEl>
                                          <p:spTgt spid="3157"/>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3"/>
                                        </p:tgtEl>
                                        <p:attrNameLst>
                                          <p:attrName>style.visibility</p:attrName>
                                        </p:attrNameLst>
                                      </p:cBhvr>
                                      <p:to>
                                        <p:strVal val="visible"/>
                                      </p:to>
                                    </p:set>
                                    <p:animEffect transition="in" filter="blinds(horizontal)">
                                      <p:cBhvr>
                                        <p:cTn id="147" dur="1000"/>
                                        <p:tgtEl>
                                          <p:spTgt spid="3"/>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4"/>
                                        </p:tgtEl>
                                        <p:attrNameLst>
                                          <p:attrName>style.visibility</p:attrName>
                                        </p:attrNameLst>
                                      </p:cBhvr>
                                      <p:to>
                                        <p:strVal val="visible"/>
                                      </p:to>
                                    </p:set>
                                    <p:animEffect transition="in" filter="blinds(horizontal)">
                                      <p:cBhvr>
                                        <p:cTn id="1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9" grpId="0"/>
      <p:bldP spid="3150" grpId="0"/>
      <p:bldP spid="3151" grpId="0"/>
      <p:bldP spid="3152" grpId="0"/>
      <p:bldP spid="3153" grpId="0"/>
      <p:bldP spid="3154" grpId="0"/>
      <p:bldP spid="3155" grpId="0"/>
      <p:bldP spid="3156" grpId="0"/>
      <p:bldP spid="3157" grpId="0"/>
      <p:bldP spid="3158" grpId="0"/>
      <p:bldP spid="3159" grpId="0"/>
      <p:bldP spid="3160" grpId="0"/>
      <p:bldP spid="3161" grpId="0"/>
      <p:bldP spid="3162" grpId="0"/>
      <p:bldP spid="3163" grpId="0"/>
      <p:bldP spid="3164" grpId="0"/>
      <p:bldP spid="3165" grpId="0"/>
      <p:bldP spid="3166" grpId="0"/>
      <p:bldP spid="3167" grpId="0"/>
      <p:bldP spid="3168" grpId="0"/>
      <p:bldP spid="3169" grpId="0"/>
      <p:bldP spid="3170" grpId="0"/>
      <p:bldP spid="3172" grpId="0"/>
      <p:bldP spid="3173" grpId="0"/>
      <p:bldP spid="3175" grpId="0"/>
      <p:bldP spid="3176" grpId="0"/>
      <p:bldP spid="3177"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r>
              <a:rPr lang="zh-CN" altLang="en-US" b="1"/>
              <a:t>1．下列文献中，有较多反映西周时期平民社会生活内容的是</a:t>
            </a:r>
            <a:endParaRPr lang="zh-CN" altLang="en-US" b="1"/>
          </a:p>
          <a:p>
            <a:r>
              <a:rPr lang="zh-CN" altLang="en-US" b="1"/>
              <a:t>A．《老子》          B．甲骨卜辞         C．《楚辞》      D．《诗经》</a:t>
            </a:r>
            <a:endParaRPr lang="zh-CN" altLang="en-US" b="1"/>
          </a:p>
          <a:p>
            <a:r>
              <a:rPr lang="en-US" altLang="zh-CN" b="1"/>
              <a:t>2</a:t>
            </a:r>
            <a:r>
              <a:rPr lang="zh-CN" altLang="en-US" b="1"/>
              <a:t>．欧阳修上疏说：“京城近有雕印文集二十卷，名为《宋文》者，多是当今议论时政之言……详其语言，不可流布，而雕印之人，不知事体，窃恐流布渐广，传之虏中，大于朝廷不便……（请）今后如有不经官司详令，妄行雕印文集，并不得货卖。”这反映了</a:t>
            </a:r>
            <a:endParaRPr lang="zh-CN" altLang="en-US" b="1"/>
          </a:p>
          <a:p>
            <a:r>
              <a:rPr lang="zh-CN" altLang="en-US" b="1"/>
              <a:t>A．宋代活字印刷开始普及                  </a:t>
            </a:r>
            <a:endParaRPr lang="zh-CN" altLang="en-US" b="1"/>
          </a:p>
          <a:p>
            <a:r>
              <a:rPr lang="zh-CN" altLang="en-US" b="1"/>
              <a:t>B．书籍出版业受到政府的有效管理</a:t>
            </a:r>
            <a:endParaRPr lang="zh-CN" altLang="en-US" b="1"/>
          </a:p>
          <a:p>
            <a:r>
              <a:rPr lang="zh-CN" altLang="en-US" b="1"/>
              <a:t>C．北宋与契丹间关系紧张                  </a:t>
            </a:r>
            <a:endParaRPr lang="zh-CN" altLang="en-US" b="1"/>
          </a:p>
          <a:p>
            <a:r>
              <a:rPr lang="zh-CN" altLang="en-US" b="1"/>
              <a:t>D．文化传播方式变化影响政府管理</a:t>
            </a:r>
            <a:endParaRPr lang="zh-CN" altLang="en-US" b="1"/>
          </a:p>
        </p:txBody>
      </p:sp>
      <p:sp>
        <p:nvSpPr>
          <p:cNvPr id="3" name="文本框 2"/>
          <p:cNvSpPr txBox="1"/>
          <p:nvPr/>
        </p:nvSpPr>
        <p:spPr>
          <a:xfrm>
            <a:off x="6047740" y="494030"/>
            <a:ext cx="3096260" cy="645160"/>
          </a:xfrm>
          <a:prstGeom prst="rect">
            <a:avLst/>
          </a:prstGeom>
          <a:noFill/>
        </p:spPr>
        <p:txBody>
          <a:bodyPr wrap="square" rtlCol="0">
            <a:spAutoFit/>
          </a:bodyPr>
          <a:p>
            <a:r>
              <a:rPr lang="en-US" altLang="zh-CN" sz="3600" b="1">
                <a:solidFill>
                  <a:srgbClr val="FF0000"/>
                </a:solidFill>
              </a:rPr>
              <a:t>D</a:t>
            </a:r>
            <a:endParaRPr lang="en-US" altLang="zh-CN" sz="3600" b="1">
              <a:solidFill>
                <a:srgbClr val="FF0000"/>
              </a:solidFill>
            </a:endParaRPr>
          </a:p>
        </p:txBody>
      </p:sp>
      <p:sp>
        <p:nvSpPr>
          <p:cNvPr id="4" name="文本框 3"/>
          <p:cNvSpPr txBox="1"/>
          <p:nvPr/>
        </p:nvSpPr>
        <p:spPr>
          <a:xfrm>
            <a:off x="5590540" y="5481320"/>
            <a:ext cx="3096260" cy="645160"/>
          </a:xfrm>
          <a:prstGeom prst="rect">
            <a:avLst/>
          </a:prstGeom>
          <a:noFill/>
        </p:spPr>
        <p:txBody>
          <a:bodyPr wrap="square" rtlCol="0">
            <a:spAutoFit/>
          </a:bodyPr>
          <a:p>
            <a:r>
              <a:rPr lang="en-US" altLang="zh-CN" sz="3600" b="1">
                <a:solidFill>
                  <a:srgbClr val="FF0000"/>
                </a:solidFill>
              </a:rPr>
              <a:t>D</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a:xfrm>
            <a:off x="0" y="78105"/>
            <a:ext cx="9276715" cy="5851525"/>
          </a:xfrm>
        </p:spPr>
        <p:txBody>
          <a:bodyPr/>
          <a:p>
            <a:pPr marL="0" indent="0">
              <a:buNone/>
            </a:pPr>
            <a:r>
              <a:rPr lang="en-US" altLang="zh-CN" b="1"/>
              <a:t>3.</a:t>
            </a:r>
            <a:r>
              <a:rPr lang="zh-CN" altLang="en-US" b="1"/>
              <a:t>唐太宗对南朝后期竞相模仿萧子云书法的风气表示不屑，认为其“仅得成书，无丈夫之气”，只有王羲之的书法才“尽善尽美”，于是连西州（今吐鲁番）幼童习字的范本都是王羲之书帖。王羲之在中国书法史上地位的确立，是因为</a:t>
            </a:r>
            <a:endParaRPr lang="zh-CN" altLang="en-US" b="1"/>
          </a:p>
          <a:p>
            <a:pPr marL="0" indent="0">
              <a:buNone/>
            </a:pPr>
            <a:r>
              <a:rPr lang="zh-CN" altLang="en-US" b="1"/>
              <a:t>A．皇帝好恶决定社会对艺术的批判 B王羲之的艺术成就不可超越</a:t>
            </a:r>
            <a:endParaRPr lang="zh-CN" altLang="en-US" b="1"/>
          </a:p>
          <a:p>
            <a:pPr marL="0" indent="0">
              <a:buNone/>
            </a:pPr>
            <a:r>
              <a:rPr lang="zh-CN" altLang="en-US" b="1"/>
              <a:t>C．艺术水平与时代选择的共同作用D．朝代更替影响艺术评判标准</a:t>
            </a:r>
            <a:endParaRPr lang="zh-CN" altLang="en-US" b="1"/>
          </a:p>
          <a:p>
            <a:pPr marL="0" indent="0">
              <a:buNone/>
            </a:pPr>
            <a:r>
              <a:rPr lang="en-US" altLang="zh-CN" b="1"/>
              <a:t>4</a:t>
            </a:r>
            <a:r>
              <a:rPr lang="zh-CN" altLang="en-US" b="1"/>
              <a:t>．从汉赋、唐诗、宋词、明清小说等主流文学表达形式的变化看,中国古代文学的发展趋势是</a:t>
            </a:r>
            <a:endParaRPr lang="zh-CN" altLang="en-US" b="1"/>
          </a:p>
          <a:p>
            <a:r>
              <a:rPr lang="zh-CN" altLang="en-US" b="1"/>
              <a:t>A．逐渐平民化     B．逐渐贵族化 C．逐渐神秘化 D．逐渐宗教化</a:t>
            </a:r>
            <a:endParaRPr lang="zh-CN" altLang="en-US" b="1"/>
          </a:p>
          <a:p>
            <a:pPr marL="0" indent="0">
              <a:buNone/>
            </a:pPr>
            <a:r>
              <a:rPr lang="en-US" altLang="zh-CN" b="1"/>
              <a:t>5</a:t>
            </a:r>
            <a:r>
              <a:rPr lang="zh-CN" altLang="en-US" b="1"/>
              <a:t>.许仙与白娘子自由相恋因法海和尚作梗终成悲剧，菩萨化身的济公游戏人间维持正义。这些在宋代杭州流传的故事，反映出当时</a:t>
            </a:r>
            <a:endParaRPr lang="zh-CN" altLang="en-US" b="1"/>
          </a:p>
          <a:p>
            <a:r>
              <a:rPr lang="zh-CN" altLang="en-US" b="1"/>
              <a:t>A．对僧人爱恨交加的社会心态    B．民间思想借助戏剧广泛传播</a:t>
            </a:r>
            <a:endParaRPr lang="zh-CN" altLang="en-US" b="1"/>
          </a:p>
          <a:p>
            <a:r>
              <a:rPr lang="zh-CN" altLang="en-US" b="1"/>
              <a:t>C．中国文化的地域性浓厚          D．市民阶层的价值取向</a:t>
            </a:r>
            <a:endParaRPr lang="zh-CN" altLang="en-US" b="1"/>
          </a:p>
        </p:txBody>
      </p:sp>
      <p:sp>
        <p:nvSpPr>
          <p:cNvPr id="3" name="文本框 2"/>
          <p:cNvSpPr txBox="1"/>
          <p:nvPr/>
        </p:nvSpPr>
        <p:spPr>
          <a:xfrm>
            <a:off x="5226050" y="1057275"/>
            <a:ext cx="3096260" cy="645160"/>
          </a:xfrm>
          <a:prstGeom prst="rect">
            <a:avLst/>
          </a:prstGeom>
          <a:noFill/>
        </p:spPr>
        <p:txBody>
          <a:bodyPr wrap="square" rtlCol="0">
            <a:spAutoFit/>
          </a:bodyPr>
          <a:p>
            <a:r>
              <a:rPr lang="en-US" altLang="zh-CN" sz="3600" b="1">
                <a:solidFill>
                  <a:srgbClr val="FF0000"/>
                </a:solidFill>
              </a:rPr>
              <a:t>C</a:t>
            </a:r>
            <a:endParaRPr lang="en-US" altLang="zh-CN" sz="3600" b="1">
              <a:solidFill>
                <a:srgbClr val="FF0000"/>
              </a:solidFill>
            </a:endParaRPr>
          </a:p>
        </p:txBody>
      </p:sp>
      <p:sp>
        <p:nvSpPr>
          <p:cNvPr id="4" name="文本框 3"/>
          <p:cNvSpPr txBox="1"/>
          <p:nvPr/>
        </p:nvSpPr>
        <p:spPr>
          <a:xfrm>
            <a:off x="5331460" y="2760345"/>
            <a:ext cx="3096260" cy="645160"/>
          </a:xfrm>
          <a:prstGeom prst="rect">
            <a:avLst/>
          </a:prstGeom>
          <a:noFill/>
        </p:spPr>
        <p:txBody>
          <a:bodyPr wrap="square" rtlCol="0">
            <a:spAutoFit/>
          </a:bodyPr>
          <a:p>
            <a:r>
              <a:rPr lang="en-US" altLang="zh-CN" sz="3600" b="1">
                <a:solidFill>
                  <a:srgbClr val="FF0000"/>
                </a:solidFill>
              </a:rPr>
              <a:t>A</a:t>
            </a:r>
            <a:endParaRPr lang="en-US" altLang="zh-CN" sz="3600" b="1">
              <a:solidFill>
                <a:srgbClr val="FF0000"/>
              </a:solidFill>
            </a:endParaRPr>
          </a:p>
        </p:txBody>
      </p:sp>
      <p:sp>
        <p:nvSpPr>
          <p:cNvPr id="5" name="文本框 4"/>
          <p:cNvSpPr txBox="1"/>
          <p:nvPr/>
        </p:nvSpPr>
        <p:spPr>
          <a:xfrm>
            <a:off x="5226050" y="5629275"/>
            <a:ext cx="3096260" cy="645160"/>
          </a:xfrm>
          <a:prstGeom prst="rect">
            <a:avLst/>
          </a:prstGeom>
          <a:noFill/>
        </p:spPr>
        <p:txBody>
          <a:bodyPr wrap="square" rtlCol="0">
            <a:spAutoFit/>
          </a:bodyPr>
          <a:p>
            <a:r>
              <a:rPr lang="en-US" altLang="zh-CN" sz="3600" b="1">
                <a:solidFill>
                  <a:srgbClr val="FF0000"/>
                </a:solidFill>
              </a:rPr>
              <a:t>D</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pPr marL="0" indent="0">
              <a:buNone/>
            </a:pPr>
            <a:r>
              <a:rPr lang="en-US" altLang="zh-CN" b="1"/>
              <a:t>6.</a:t>
            </a:r>
            <a:r>
              <a:rPr lang="zh-CN" altLang="en-US" b="1"/>
              <a:t>康熙因西洋历与中国传统历法之争，命钦天监官员与西洋历代表、比利时传教士南怀仁辩论。经验证，证明西洋历法更为准确，遂“复用西洋历法”，并任命南怀仁为钦天监副监。这一事件表明，康熙</a:t>
            </a:r>
            <a:endParaRPr lang="zh-CN" altLang="en-US" b="1"/>
          </a:p>
          <a:p>
            <a:r>
              <a:rPr lang="zh-CN" altLang="en-US" b="1"/>
              <a:t>A．全面接受外来文化					</a:t>
            </a:r>
            <a:endParaRPr lang="zh-CN" altLang="en-US" b="1"/>
          </a:p>
          <a:p>
            <a:r>
              <a:rPr lang="zh-CN" altLang="en-US" b="1"/>
              <a:t>B．审慎地接受外来事物</a:t>
            </a:r>
            <a:endParaRPr lang="zh-CN" altLang="en-US" b="1"/>
          </a:p>
          <a:p>
            <a:r>
              <a:rPr lang="zh-CN" altLang="en-US" b="1"/>
              <a:t>C．改变闭关锁国政策					</a:t>
            </a:r>
            <a:endParaRPr lang="zh-CN" altLang="en-US" b="1"/>
          </a:p>
          <a:p>
            <a:r>
              <a:rPr lang="zh-CN" altLang="en-US" b="1"/>
              <a:t>D．承认西方文化超越中国</a:t>
            </a:r>
            <a:endParaRPr lang="zh-CN" altLang="en-US" b="1"/>
          </a:p>
        </p:txBody>
      </p:sp>
      <p:sp>
        <p:nvSpPr>
          <p:cNvPr id="3" name="文本框 2"/>
          <p:cNvSpPr txBox="1"/>
          <p:nvPr/>
        </p:nvSpPr>
        <p:spPr>
          <a:xfrm>
            <a:off x="5292090" y="3100705"/>
            <a:ext cx="3096260" cy="645160"/>
          </a:xfrm>
          <a:prstGeom prst="rect">
            <a:avLst/>
          </a:prstGeom>
          <a:noFill/>
        </p:spPr>
        <p:txBody>
          <a:bodyPr wrap="square" rtlCol="0">
            <a:spAutoFit/>
          </a:bodyPr>
          <a:p>
            <a:r>
              <a:rPr lang="en-US" altLang="zh-CN" sz="3600" b="1">
                <a:solidFill>
                  <a:srgbClr val="FF0000"/>
                </a:solidFill>
              </a:rPr>
              <a:t>B</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0" name="Rectangle 6"/>
          <p:cNvSpPr>
            <a:spLocks noChangeArrowheads="1"/>
          </p:cNvSpPr>
          <p:nvPr/>
        </p:nvSpPr>
        <p:spPr bwMode="auto">
          <a:xfrm>
            <a:off x="395288" y="692150"/>
            <a:ext cx="3600450" cy="5235575"/>
          </a:xfrm>
          <a:prstGeom prst="rect">
            <a:avLst/>
          </a:prstGeom>
          <a:solidFill>
            <a:srgbClr val="FFFF99">
              <a:alpha val="30000"/>
            </a:srgbClr>
          </a:solidFill>
          <a:ln w="19050">
            <a:solidFill>
              <a:srgbClr val="FF6600"/>
            </a:solidFill>
            <a:prstDash val="dash"/>
            <a:miter lim="800000"/>
          </a:ln>
          <a:effectLst/>
        </p:spPr>
        <p:txBody>
          <a:bodyPr>
            <a:spAutoFit/>
          </a:bodyPr>
          <a:p>
            <a:pPr fontAlgn="base"/>
            <a:r>
              <a:rPr lang="zh-CN" altLang="en-US" sz="2800" b="1" strike="noStrike" noProof="1" dirty="0">
                <a:solidFill>
                  <a:srgbClr val="FF0000"/>
                </a:solidFill>
                <a:effectLst>
                  <a:outerShdw blurRad="38100" dist="38100" dir="2700000">
                    <a:srgbClr val="C0C0C0"/>
                  </a:outerShdw>
                </a:effectLst>
                <a:latin typeface="Arial" panose="020B0604020202020204" pitchFamily="34" charset="0"/>
                <a:ea typeface="方正大黑简体"/>
                <a:cs typeface="+mn-cs"/>
              </a:rPr>
              <a:t>你知道为什么把戏曲称为“梨园”吗？</a:t>
            </a:r>
            <a:endParaRPr lang="zh-CN" altLang="en-US" sz="2800" b="1" strike="noStrike" noProof="1" dirty="0">
              <a:solidFill>
                <a:srgbClr val="FF0000"/>
              </a:solidFill>
              <a:effectLst>
                <a:outerShdw blurRad="38100" dist="38100" dir="2700000">
                  <a:srgbClr val="C0C0C0"/>
                </a:outerShdw>
              </a:effectLst>
              <a:latin typeface="Arial" panose="020B0604020202020204" pitchFamily="34" charset="0"/>
              <a:ea typeface="方正大黑简体"/>
            </a:endParaRPr>
          </a:p>
          <a:p>
            <a:pPr fontAlgn="base"/>
            <a:endParaRPr lang="zh-CN" altLang="en-US" sz="2800" b="1" strike="noStrike" noProof="1" dirty="0">
              <a:solidFill>
                <a:srgbClr val="006600"/>
              </a:solidFill>
              <a:latin typeface="华文新魏" pitchFamily="2" charset="-122"/>
              <a:ea typeface="华文新魏" pitchFamily="2" charset="-122"/>
            </a:endParaRPr>
          </a:p>
          <a:p>
            <a:pPr fontAlgn="base"/>
            <a:r>
              <a:rPr lang="zh-CN" altLang="en-US" sz="2800" b="1" strike="noStrike" noProof="1" dirty="0">
                <a:solidFill>
                  <a:srgbClr val="006600"/>
                </a:solidFill>
                <a:latin typeface="华文新魏" pitchFamily="2" charset="-122"/>
                <a:ea typeface="华文新魏" pitchFamily="2" charset="-122"/>
                <a:cs typeface="+mn-cs"/>
              </a:rPr>
              <a:t>唐代华清宫梨园，位于华清池大门内西侧，是唐玄宗与杨贵妃在华清宫内教习乐工弟子演练歌舞的场所。后来，</a:t>
            </a:r>
            <a:r>
              <a:rPr lang="zh-CN" altLang="en-US" sz="2800" b="1" strike="noStrike" noProof="1" dirty="0">
                <a:solidFill>
                  <a:srgbClr val="006600"/>
                </a:solidFill>
                <a:latin typeface="Arial" panose="020B0604020202020204" pitchFamily="34" charset="0"/>
                <a:ea typeface="华文新魏" pitchFamily="2" charset="-122"/>
                <a:cs typeface="+mn-cs"/>
              </a:rPr>
              <a:t>“</a:t>
            </a:r>
            <a:r>
              <a:rPr lang="zh-CN" altLang="en-US" sz="2800" b="1" strike="noStrike" noProof="1" dirty="0">
                <a:solidFill>
                  <a:srgbClr val="006600"/>
                </a:solidFill>
                <a:latin typeface="华文新魏" pitchFamily="2" charset="-122"/>
                <a:ea typeface="华文新魏" pitchFamily="2" charset="-122"/>
                <a:cs typeface="+mn-cs"/>
              </a:rPr>
              <a:t>梨园</a:t>
            </a:r>
            <a:r>
              <a:rPr lang="zh-CN" altLang="en-US" sz="2800" b="1" strike="noStrike" noProof="1" dirty="0">
                <a:solidFill>
                  <a:srgbClr val="006600"/>
                </a:solidFill>
                <a:latin typeface="Arial" panose="020B0604020202020204" pitchFamily="34" charset="0"/>
                <a:ea typeface="华文新魏" pitchFamily="2" charset="-122"/>
                <a:cs typeface="+mn-cs"/>
              </a:rPr>
              <a:t>”</a:t>
            </a:r>
            <a:r>
              <a:rPr lang="zh-CN" altLang="en-US" sz="2800" b="1" strike="noStrike" noProof="1" dirty="0">
                <a:solidFill>
                  <a:srgbClr val="006600"/>
                </a:solidFill>
                <a:latin typeface="华文新魏" pitchFamily="2" charset="-122"/>
                <a:ea typeface="华文新魏" pitchFamily="2" charset="-122"/>
                <a:cs typeface="+mn-cs"/>
              </a:rPr>
              <a:t>一词被借用表示乐工机构，</a:t>
            </a:r>
            <a:r>
              <a:rPr lang="zh-CN" altLang="en-US" sz="2800" b="1" strike="noStrike" noProof="1" dirty="0">
                <a:solidFill>
                  <a:srgbClr val="006600"/>
                </a:solidFill>
                <a:latin typeface="Arial" panose="020B0604020202020204" pitchFamily="34" charset="0"/>
                <a:ea typeface="华文新魏" pitchFamily="2" charset="-122"/>
                <a:cs typeface="+mn-cs"/>
              </a:rPr>
              <a:t>“</a:t>
            </a:r>
            <a:r>
              <a:rPr lang="zh-CN" altLang="en-US" sz="2800" b="1" strike="noStrike" noProof="1" dirty="0">
                <a:solidFill>
                  <a:srgbClr val="006600"/>
                </a:solidFill>
                <a:latin typeface="华文新魏" pitchFamily="2" charset="-122"/>
                <a:ea typeface="华文新魏" pitchFamily="2" charset="-122"/>
                <a:cs typeface="+mn-cs"/>
              </a:rPr>
              <a:t>梨园弟子</a:t>
            </a:r>
            <a:r>
              <a:rPr lang="zh-CN" altLang="en-US" sz="2800" b="1" strike="noStrike" noProof="1" dirty="0">
                <a:solidFill>
                  <a:srgbClr val="006600"/>
                </a:solidFill>
                <a:latin typeface="Arial" panose="020B0604020202020204" pitchFamily="34" charset="0"/>
                <a:ea typeface="华文新魏" pitchFamily="2" charset="-122"/>
                <a:cs typeface="+mn-cs"/>
              </a:rPr>
              <a:t>”</a:t>
            </a:r>
            <a:r>
              <a:rPr lang="zh-CN" altLang="en-US" sz="2800" b="1" strike="noStrike" noProof="1" dirty="0">
                <a:solidFill>
                  <a:srgbClr val="006600"/>
                </a:solidFill>
                <a:latin typeface="华文新魏" pitchFamily="2" charset="-122"/>
                <a:ea typeface="华文新魏" pitchFamily="2" charset="-122"/>
                <a:cs typeface="+mn-cs"/>
              </a:rPr>
              <a:t>成为乐工弟子的代称。</a:t>
            </a:r>
            <a:endParaRPr lang="zh-CN" altLang="en-US" sz="2800" b="1" strike="noStrike" noProof="1" dirty="0">
              <a:solidFill>
                <a:srgbClr val="006600"/>
              </a:solidFill>
              <a:latin typeface="华文新魏" pitchFamily="2" charset="-122"/>
              <a:ea typeface="华文新魏" pitchFamily="2" charset="-122"/>
            </a:endParaRPr>
          </a:p>
        </p:txBody>
      </p:sp>
      <p:sp>
        <p:nvSpPr>
          <p:cNvPr id="4098" name="WordArt 8"/>
          <p:cNvSpPr>
            <a:spLocks noTextEdit="1"/>
          </p:cNvSpPr>
          <p:nvPr/>
        </p:nvSpPr>
        <p:spPr>
          <a:xfrm>
            <a:off x="5149850" y="4724400"/>
            <a:ext cx="2662238" cy="327025"/>
          </a:xfrm>
          <a:prstGeom prst="rect">
            <a:avLst/>
          </a:prstGeom>
        </p:spPr>
        <p:txBody>
          <a:bodyPr wrap="none" fromWordArt="1">
            <a:prstTxWarp prst="textPlain">
              <a:avLst>
                <a:gd name="adj" fmla="val 50000"/>
              </a:avLst>
            </a:prstTxWarp>
            <a:normAutofit/>
          </a:bodyPr>
          <a:p>
            <a:pPr algn="ctr"/>
            <a:r>
              <a:rPr lang="zh-CN" altLang="en-US" sz="4000">
                <a:solidFill>
                  <a:srgbClr val="FFFFFF"/>
                </a:solidFill>
                <a:latin typeface="宋体" panose="02010600030101010101" pitchFamily="2" charset="-122"/>
                <a:ea typeface="宋体" panose="02010600030101010101" pitchFamily="2" charset="-122"/>
              </a:rPr>
              <a:t>北京奥运会开幕式</a:t>
            </a:r>
            <a:endParaRPr lang="zh-CN" altLang="en-US" sz="4000">
              <a:solidFill>
                <a:srgbClr val="FFFFFF"/>
              </a:solidFill>
              <a:latin typeface="宋体" panose="02010600030101010101" pitchFamily="2" charset="-122"/>
              <a:ea typeface="宋体" panose="02010600030101010101" pitchFamily="2" charset="-122"/>
            </a:endParaRPr>
          </a:p>
        </p:txBody>
      </p:sp>
      <p:pic>
        <p:nvPicPr>
          <p:cNvPr id="4099" name="Picture 9" descr="唐代华清宫"/>
          <p:cNvPicPr>
            <a:picLocks noChangeAspect="1"/>
          </p:cNvPicPr>
          <p:nvPr/>
        </p:nvPicPr>
        <p:blipFill>
          <a:blip r:embed="rId1"/>
          <a:stretch>
            <a:fillRect/>
          </a:stretch>
        </p:blipFill>
        <p:spPr>
          <a:xfrm>
            <a:off x="4440238" y="692150"/>
            <a:ext cx="3744912" cy="466248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50">
                                            <p:txEl>
                                              <p:charRg st="19" end="101"/>
                                            </p:txEl>
                                          </p:spTgt>
                                        </p:tgtEl>
                                        <p:attrNameLst>
                                          <p:attrName>style.visibility</p:attrName>
                                        </p:attrNameLst>
                                      </p:cBhvr>
                                      <p:to>
                                        <p:strVal val="visible"/>
                                      </p:to>
                                    </p:set>
                                    <p:anim calcmode="lin" valueType="num">
                                      <p:cBhvr additive="base">
                                        <p:cTn id="7" dur="500" fill="hold"/>
                                        <p:tgtEl>
                                          <p:spTgt spid="6150">
                                            <p:txEl>
                                              <p:charRg st="19" end="10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50">
                                            <p:txEl>
                                              <p:charRg st="19" end="10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8" name="文本框 57347">
            <a:hlinkClick r:id="" action="ppaction://noaction"/>
          </p:cNvPr>
          <p:cNvSpPr txBox="1"/>
          <p:nvPr/>
        </p:nvSpPr>
        <p:spPr>
          <a:xfrm>
            <a:off x="900113" y="714375"/>
            <a:ext cx="4298950" cy="914400"/>
          </a:xfrm>
          <a:prstGeom prst="rect">
            <a:avLst/>
          </a:prstGeom>
          <a:noFill/>
          <a:ln w="9525">
            <a:noFill/>
          </a:ln>
        </p:spPr>
        <p:txBody>
          <a:bodyPr wrap="none" anchor="t">
            <a:spAutoFit/>
          </a:bodyPr>
          <a:p>
            <a:r>
              <a:rPr lang="zh-CN" altLang="en-US" sz="5400" b="1" noProof="1" dirty="0">
                <a:solidFill>
                  <a:srgbClr val="990033"/>
                </a:solidFill>
                <a:effectLst>
                  <a:outerShdw blurRad="38100" dist="38100" dir="2700000">
                    <a:srgbClr val="C0C0C0"/>
                  </a:outerShdw>
                </a:effectLst>
                <a:latin typeface="Arial" panose="020B0604020202020204" pitchFamily="34" charset="0"/>
                <a:ea typeface="华文行楷" pitchFamily="2" charset="-122"/>
                <a:cs typeface="+mn-cs"/>
              </a:rPr>
              <a:t>什么是戏曲？</a:t>
            </a:r>
            <a:endParaRPr lang="zh-CN" altLang="en-US" sz="5400" b="1" noProof="1" dirty="0">
              <a:solidFill>
                <a:srgbClr val="990033"/>
              </a:solidFill>
              <a:effectLst>
                <a:outerShdw blurRad="38100" dist="38100" dir="2700000">
                  <a:srgbClr val="C0C0C0"/>
                </a:outerShdw>
              </a:effectLst>
              <a:latin typeface="Arial" panose="020B0604020202020204" pitchFamily="34" charset="0"/>
              <a:ea typeface="华文行楷" pitchFamily="2" charset="-122"/>
            </a:endParaRPr>
          </a:p>
        </p:txBody>
      </p:sp>
      <p:sp>
        <p:nvSpPr>
          <p:cNvPr id="57349" name="矩形 57348"/>
          <p:cNvSpPr/>
          <p:nvPr/>
        </p:nvSpPr>
        <p:spPr>
          <a:xfrm>
            <a:off x="827088" y="1773238"/>
            <a:ext cx="7561263" cy="2617788"/>
          </a:xfrm>
          <a:prstGeom prst="rect">
            <a:avLst/>
          </a:prstGeom>
          <a:noFill/>
          <a:ln w="9525">
            <a:noFill/>
          </a:ln>
        </p:spPr>
        <p:txBody>
          <a:bodyPr anchor="ctr">
            <a:spAutoFit/>
          </a:bodyPr>
          <a:p>
            <a:pPr fontAlgn="base">
              <a:spcBef>
                <a:spcPct val="20000"/>
              </a:spcBef>
            </a:pPr>
            <a:r>
              <a:rPr lang="en-US" altLang="zh-CN"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       </a:t>
            </a: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清末学者王国维说</a:t>
            </a:r>
            <a:r>
              <a:rPr lang="en-US" altLang="zh-CN"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a:t>
            </a: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戏曲者，谓</a:t>
            </a:r>
            <a:endPar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a:p>
            <a:pPr fontAlgn="base">
              <a:spcBef>
                <a:spcPct val="20000"/>
              </a:spcBef>
            </a:pP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以</a:t>
            </a:r>
            <a:r>
              <a:rPr lang="zh-CN" altLang="en-US" sz="3600" b="1" strike="noStrike" noProof="1" dirty="0">
                <a:solidFill>
                  <a:srgbClr val="FF00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歌舞</a:t>
            </a: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演</a:t>
            </a:r>
            <a:r>
              <a:rPr lang="zh-CN" altLang="en-US" sz="3600" b="1" strike="noStrike" noProof="1" dirty="0">
                <a:solidFill>
                  <a:srgbClr val="FF00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故事</a:t>
            </a: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也。”戏曲就是运用音</a:t>
            </a:r>
            <a:endPar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a:p>
            <a:pPr fontAlgn="base">
              <a:spcBef>
                <a:spcPct val="20000"/>
              </a:spcBef>
            </a:pP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乐化的对话和舞蹈化的动作去表现一</a:t>
            </a:r>
            <a:endPar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a:p>
            <a:pPr fontAlgn="base">
              <a:spcBef>
                <a:spcPct val="20000"/>
              </a:spcBef>
            </a:pPr>
            <a:r>
              <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定长度的故事情节。</a:t>
            </a:r>
            <a:endParaRPr lang="zh-CN" altLang="en-US" sz="36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sp>
        <p:nvSpPr>
          <p:cNvPr id="57350" name="文本框 57349"/>
          <p:cNvSpPr txBox="1"/>
          <p:nvPr/>
        </p:nvSpPr>
        <p:spPr>
          <a:xfrm>
            <a:off x="804863" y="4530725"/>
            <a:ext cx="7727950" cy="914400"/>
          </a:xfrm>
          <a:prstGeom prst="rect">
            <a:avLst/>
          </a:prstGeom>
          <a:noFill/>
          <a:ln w="9525">
            <a:noFill/>
          </a:ln>
        </p:spPr>
        <p:txBody>
          <a:bodyPr wrap="none" anchor="t">
            <a:spAutoFit/>
          </a:bodyPr>
          <a:p>
            <a:r>
              <a:rPr lang="zh-CN" altLang="en-US" sz="5400" noProof="1" dirty="0">
                <a:solidFill>
                  <a:srgbClr val="990033"/>
                </a:solidFill>
                <a:effectLst>
                  <a:outerShdw blurRad="38100" dist="38100" dir="2700000">
                    <a:srgbClr val="C0C0C0"/>
                  </a:outerShdw>
                </a:effectLst>
                <a:latin typeface="Arial" panose="020B0604020202020204" pitchFamily="34" charset="0"/>
                <a:ea typeface="华文行楷" pitchFamily="2" charset="-122"/>
                <a:cs typeface="+mn-cs"/>
              </a:rPr>
              <a:t>中国戏剧的源头在哪里？</a:t>
            </a:r>
            <a:endParaRPr lang="zh-CN" altLang="en-US" sz="5400" noProof="1" dirty="0">
              <a:solidFill>
                <a:srgbClr val="990033"/>
              </a:solidFill>
              <a:effectLst>
                <a:outerShdw blurRad="38100" dist="38100" dir="2700000">
                  <a:srgbClr val="C0C0C0"/>
                </a:outerShdw>
              </a:effectLst>
              <a:latin typeface="Arial" panose="020B0604020202020204" pitchFamily="34" charset="0"/>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fade">
                                      <p:cBhvr>
                                        <p:cTn id="7" dur="800" decel="100000"/>
                                        <p:tgtEl>
                                          <p:spTgt spid="57348"/>
                                        </p:tgtEl>
                                      </p:cBhvr>
                                    </p:animEffect>
                                    <p:anim calcmode="lin" valueType="num">
                                      <p:cBhvr>
                                        <p:cTn id="8" dur="800" decel="100000" fill="hold"/>
                                        <p:tgtEl>
                                          <p:spTgt spid="57348"/>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57348"/>
                                        </p:tgtEl>
                                        <p:attrNameLst>
                                          <p:attrName>ppt_x</p:attrName>
                                        </p:attrNameLst>
                                      </p:cBhvr>
                                      <p:tavLst>
                                        <p:tav tm="0">
                                          <p:val>
                                            <p:strVal val="#ppt_x+0.4"/>
                                          </p:val>
                                        </p:tav>
                                        <p:tav tm="100000">
                                          <p:val>
                                            <p:strVal val="#ppt_x-0.05"/>
                                          </p:val>
                                        </p:tav>
                                      </p:tavLst>
                                    </p:anim>
                                    <p:anim calcmode="lin" valueType="num">
                                      <p:cBhvr>
                                        <p:cTn id="10" dur="800" decel="100000" fill="hold"/>
                                        <p:tgtEl>
                                          <p:spTgt spid="5734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734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734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 calcmode="discrete" valueType="clr">
                                      <p:cBhvr override="childStyle">
                                        <p:cTn id="17" dur="500"/>
                                        <p:tgtEl>
                                          <p:spTgt spid="57349"/>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57349"/>
                                        </p:tgtEl>
                                        <p:attrNameLst>
                                          <p:attrName>fillcolor</p:attrName>
                                        </p:attrNameLst>
                                      </p:cBhvr>
                                      <p:tavLst>
                                        <p:tav tm="0">
                                          <p:val>
                                            <p:clrVal>
                                              <a:schemeClr val="accent2"/>
                                            </p:clrVal>
                                          </p:val>
                                        </p:tav>
                                        <p:tav tm="50000">
                                          <p:val>
                                            <p:clrVal>
                                              <a:schemeClr val="hlink"/>
                                            </p:clrVal>
                                          </p:val>
                                        </p:tav>
                                      </p:tavLst>
                                    </p:anim>
                                    <p:set>
                                      <p:cBhvr>
                                        <p:cTn id="19" dur="500"/>
                                        <p:tgtEl>
                                          <p:spTgt spid="57349"/>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57350"/>
                                        </p:tgtEl>
                                        <p:attrNameLst>
                                          <p:attrName>style.visibility</p:attrName>
                                        </p:attrNameLst>
                                      </p:cBhvr>
                                      <p:to>
                                        <p:strVal val="visible"/>
                                      </p:to>
                                    </p:set>
                                    <p:anim calcmode="lin" valueType="num">
                                      <p:cBhvr>
                                        <p:cTn id="24" dur="3000" fill="hold"/>
                                        <p:tgtEl>
                                          <p:spTgt spid="57350"/>
                                        </p:tgtEl>
                                        <p:attrNameLst>
                                          <p:attrName>ppt_w</p:attrName>
                                        </p:attrNameLst>
                                      </p:cBhvr>
                                      <p:tavLst>
                                        <p:tav tm="0">
                                          <p:val>
                                            <p:fltVal val="0.000000"/>
                                          </p:val>
                                        </p:tav>
                                        <p:tav tm="100000">
                                          <p:val>
                                            <p:strVal val="#ppt_w"/>
                                          </p:val>
                                        </p:tav>
                                      </p:tavLst>
                                    </p:anim>
                                    <p:anim calcmode="lin" valueType="num">
                                      <p:cBhvr>
                                        <p:cTn id="25" dur="3000" fill="hold"/>
                                        <p:tgtEl>
                                          <p:spTgt spid="57350"/>
                                        </p:tgtEl>
                                        <p:attrNameLst>
                                          <p:attrName>ppt_h</p:attrName>
                                        </p:attrNameLst>
                                      </p:cBhvr>
                                      <p:tavLst>
                                        <p:tav tm="0">
                                          <p:val>
                                            <p:fltVal val="0.000000"/>
                                          </p:val>
                                        </p:tav>
                                        <p:tav tm="100000">
                                          <p:val>
                                            <p:strVal val="#ppt_h"/>
                                          </p:val>
                                        </p:tav>
                                      </p:tavLst>
                                    </p:anim>
                                    <p:anim calcmode="lin" valueType="num">
                                      <p:cBhvr>
                                        <p:cTn id="26" dur="3000" fill="hold"/>
                                        <p:tgtEl>
                                          <p:spTgt spid="57350"/>
                                        </p:tgtEl>
                                        <p:attrNameLst>
                                          <p:attrName>ppt_x</p:attrName>
                                        </p:attrNameLst>
                                      </p:cBhvr>
                                      <p:tavLst>
                                        <p:tav tm="0" fmla="#ppt_x+(cos(-2*pi*(1-$))*-#ppt_x-sin(-2*pi*(1-$))*(1-#ppt_y))*(1-$)">
                                          <p:val>
                                            <p:fltVal val="0.000000"/>
                                          </p:val>
                                        </p:tav>
                                        <p:tav tm="100000">
                                          <p:val>
                                            <p:fltVal val="1.000000"/>
                                          </p:val>
                                        </p:tav>
                                      </p:tavLst>
                                    </p:anim>
                                    <p:anim calcmode="lin" valueType="num">
                                      <p:cBhvr>
                                        <p:cTn id="27" dur="3000" fill="hold"/>
                                        <p:tgtEl>
                                          <p:spTgt spid="57350"/>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P spid="573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5" name="矩形 46084"/>
          <p:cNvSpPr/>
          <p:nvPr/>
        </p:nvSpPr>
        <p:spPr>
          <a:xfrm>
            <a:off x="509588" y="188913"/>
            <a:ext cx="2622550" cy="579437"/>
          </a:xfrm>
          <a:prstGeom prst="rect">
            <a:avLst/>
          </a:prstGeom>
          <a:noFill/>
          <a:ln w="9525">
            <a:noFill/>
          </a:ln>
        </p:spPr>
        <p:txBody>
          <a:bodyPr wrap="none" anchor="t">
            <a:spAutoFit/>
          </a:bodyPr>
          <a:p>
            <a:r>
              <a:rPr lang="zh-CN" altLang="en-US" sz="3200" b="1" dirty="0">
                <a:solidFill>
                  <a:srgbClr val="663300"/>
                </a:solidFill>
                <a:latin typeface="Arial" panose="020B0604020202020204" pitchFamily="34" charset="0"/>
                <a:ea typeface="华文琥珀" pitchFamily="2" charset="-122"/>
              </a:rPr>
              <a:t>一、大傩之舞</a:t>
            </a:r>
            <a:endParaRPr lang="zh-CN" altLang="en-US" sz="3200" b="1" dirty="0">
              <a:solidFill>
                <a:srgbClr val="663300"/>
              </a:solidFill>
              <a:latin typeface="Arial" panose="020B0604020202020204" pitchFamily="34" charset="0"/>
              <a:ea typeface="华文琥珀" pitchFamily="2" charset="-122"/>
            </a:endParaRPr>
          </a:p>
        </p:txBody>
      </p:sp>
      <p:sp>
        <p:nvSpPr>
          <p:cNvPr id="46086" name="文本框 46085"/>
          <p:cNvSpPr txBox="1"/>
          <p:nvPr/>
        </p:nvSpPr>
        <p:spPr>
          <a:xfrm>
            <a:off x="2987675" y="192088"/>
            <a:ext cx="5162550" cy="519113"/>
          </a:xfrm>
          <a:prstGeom prst="rect">
            <a:avLst/>
          </a:prstGeom>
          <a:noFill/>
          <a:ln w="9525">
            <a:noFill/>
          </a:ln>
        </p:spPr>
        <p:txBody>
          <a:bodyPr wrap="none" anchor="t">
            <a:spAutoFit/>
          </a:bodyPr>
          <a:p>
            <a:r>
              <a:rPr lang="en-US" altLang="zh-CN" sz="2800" b="1" noProof="1" dirty="0">
                <a:solidFill>
                  <a:srgbClr val="990033"/>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a:t>
            </a:r>
            <a:r>
              <a:rPr lang="zh-CN" altLang="en-US" sz="2800" b="1" noProof="1" dirty="0">
                <a:solidFill>
                  <a:srgbClr val="990033"/>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我国最古老的戏剧源头之一</a:t>
            </a:r>
            <a:endParaRPr lang="zh-CN" altLang="en-US" sz="2800" b="1" noProof="1" dirty="0">
              <a:solidFill>
                <a:srgbClr val="990033"/>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sp>
        <p:nvSpPr>
          <p:cNvPr id="46087" name="文本框 46086"/>
          <p:cNvSpPr txBox="1"/>
          <p:nvPr/>
        </p:nvSpPr>
        <p:spPr>
          <a:xfrm>
            <a:off x="755650" y="765175"/>
            <a:ext cx="2622550" cy="579438"/>
          </a:xfrm>
          <a:prstGeom prst="rect">
            <a:avLst/>
          </a:prstGeom>
          <a:noFill/>
          <a:ln w="9525">
            <a:noFill/>
          </a:ln>
        </p:spPr>
        <p:txBody>
          <a:bodyPr wrap="none" anchor="t">
            <a:spAutoFit/>
          </a:bodyPr>
          <a:p>
            <a:r>
              <a:rPr lang="en-US" altLang="zh-CN"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cs typeface="+mn-cs"/>
              </a:rPr>
              <a:t>“</a:t>
            </a:r>
            <a:r>
              <a:rPr lang="zh-CN" altLang="en-US"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cs typeface="+mn-cs"/>
              </a:rPr>
              <a:t>傩”是什么？</a:t>
            </a:r>
            <a:endParaRPr lang="zh-CN" altLang="en-US"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endParaRPr>
          </a:p>
        </p:txBody>
      </p:sp>
      <p:sp>
        <p:nvSpPr>
          <p:cNvPr id="46089" name="矩形 46088"/>
          <p:cNvSpPr/>
          <p:nvPr/>
        </p:nvSpPr>
        <p:spPr>
          <a:xfrm>
            <a:off x="539750" y="1341438"/>
            <a:ext cx="8064500" cy="946150"/>
          </a:xfrm>
          <a:prstGeom prst="rect">
            <a:avLst/>
          </a:prstGeom>
          <a:noFill/>
          <a:ln w="9525">
            <a:noFill/>
          </a:ln>
        </p:spPr>
        <p:txBody>
          <a:bodyPr>
            <a:spAutoFit/>
          </a:bodyPr>
          <a:p>
            <a:pPr fontAlgn="base">
              <a:buClr>
                <a:schemeClr val="bg1"/>
              </a:buClr>
            </a:pPr>
            <a:r>
              <a:rPr lang="en-US" altLang="zh-CN"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       </a:t>
            </a:r>
            <a:r>
              <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原始时代，人们以可怕的形象来驱逐恶魔，形 成了一种巫术仪式</a:t>
            </a:r>
            <a:r>
              <a:rPr lang="en-US" altLang="zh-CN"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a:t>
            </a:r>
            <a:r>
              <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傩”</a:t>
            </a:r>
            <a:endPar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grpSp>
        <p:nvGrpSpPr>
          <p:cNvPr id="46102" name="组合 46101"/>
          <p:cNvGrpSpPr/>
          <p:nvPr/>
        </p:nvGrpSpPr>
        <p:grpSpPr>
          <a:xfrm>
            <a:off x="2998788" y="2349500"/>
            <a:ext cx="3024187" cy="2879725"/>
            <a:chOff x="1889" y="2206"/>
            <a:chExt cx="1905" cy="1814"/>
          </a:xfrm>
        </p:grpSpPr>
        <p:pic>
          <p:nvPicPr>
            <p:cNvPr id="6150" name="图片 46093" descr="未标题-1 拷贝"/>
            <p:cNvPicPr>
              <a:picLocks noChangeAspect="1"/>
            </p:cNvPicPr>
            <p:nvPr/>
          </p:nvPicPr>
          <p:blipFill>
            <a:blip r:embed="rId1"/>
            <a:srcRect l="2487" t="9946" r="2066" b="8493"/>
            <a:stretch>
              <a:fillRect/>
            </a:stretch>
          </p:blipFill>
          <p:spPr>
            <a:xfrm>
              <a:off x="1889" y="2206"/>
              <a:ext cx="1905" cy="1628"/>
            </a:xfrm>
            <a:prstGeom prst="rect">
              <a:avLst/>
            </a:prstGeom>
            <a:noFill/>
            <a:ln w="9525">
              <a:noFill/>
            </a:ln>
          </p:spPr>
        </p:pic>
        <p:sp>
          <p:nvSpPr>
            <p:cNvPr id="46095" name="矩形 46094"/>
            <p:cNvSpPr/>
            <p:nvPr/>
          </p:nvSpPr>
          <p:spPr>
            <a:xfrm>
              <a:off x="2245" y="3770"/>
              <a:ext cx="1236" cy="250"/>
            </a:xfrm>
            <a:prstGeom prst="rect">
              <a:avLst/>
            </a:prstGeom>
            <a:noFill/>
            <a:ln w="9525">
              <a:noFill/>
            </a:ln>
          </p:spPr>
          <p:txBody>
            <a:bodyPr wrap="none" anchor="t">
              <a:spAutoFit/>
            </a:bodyPr>
            <a:p>
              <a:pPr algn="ctr" fontAlgn="base"/>
              <a:r>
                <a:rPr lang="zh-CN" altLang="en-US" sz="2000" b="1" strike="noStrike" noProof="1" dirty="0">
                  <a:effectLst>
                    <a:outerShdw blurRad="38100" dist="38100" dir="2700000">
                      <a:srgbClr val="C0C0C0"/>
                    </a:outerShdw>
                  </a:effectLst>
                  <a:latin typeface="Arial" panose="020B0604020202020204" pitchFamily="34" charset="0"/>
                  <a:ea typeface="华文中宋" panose="02010600040101010101" pitchFamily="2" charset="-122"/>
                  <a:cs typeface="+mn-cs"/>
                </a:rPr>
                <a:t>三星堆铜人面具</a:t>
              </a:r>
              <a:endParaRPr lang="zh-CN" altLang="en-US" sz="2000" b="1" strike="noStrike" noProof="1" dirty="0">
                <a:effectLst>
                  <a:outerShdw blurRad="38100" dist="38100" dir="2700000">
                    <a:srgbClr val="C0C0C0"/>
                  </a:outerShdw>
                </a:effectLst>
                <a:latin typeface="Arial" panose="020B0604020202020204" pitchFamily="34" charset="0"/>
                <a:ea typeface="华文中宋" panose="02010600040101010101" pitchFamily="2" charset="-122"/>
              </a:endParaRPr>
            </a:p>
          </p:txBody>
        </p:sp>
      </p:grpSp>
      <p:grpSp>
        <p:nvGrpSpPr>
          <p:cNvPr id="46097" name="组合 46096"/>
          <p:cNvGrpSpPr/>
          <p:nvPr/>
        </p:nvGrpSpPr>
        <p:grpSpPr>
          <a:xfrm>
            <a:off x="755650" y="2349500"/>
            <a:ext cx="7704138" cy="2836863"/>
            <a:chOff x="431" y="1570"/>
            <a:chExt cx="4853" cy="1787"/>
          </a:xfrm>
        </p:grpSpPr>
        <p:pic>
          <p:nvPicPr>
            <p:cNvPr id="6153" name="图片 46097" descr="pic_12994"/>
            <p:cNvPicPr>
              <a:picLocks noChangeAspect="1"/>
            </p:cNvPicPr>
            <p:nvPr/>
          </p:nvPicPr>
          <p:blipFill>
            <a:blip r:embed="rId2"/>
            <a:srcRect l="50494"/>
            <a:stretch>
              <a:fillRect/>
            </a:stretch>
          </p:blipFill>
          <p:spPr>
            <a:xfrm>
              <a:off x="431" y="1570"/>
              <a:ext cx="1201" cy="1787"/>
            </a:xfrm>
            <a:prstGeom prst="rect">
              <a:avLst/>
            </a:prstGeom>
            <a:solidFill>
              <a:srgbClr val="FFFF99"/>
            </a:solidFill>
            <a:ln w="9525">
              <a:noFill/>
            </a:ln>
          </p:spPr>
        </p:pic>
        <p:pic>
          <p:nvPicPr>
            <p:cNvPr id="6154" name="图片 46098" descr="pic_12995"/>
            <p:cNvPicPr>
              <a:picLocks noChangeAspect="1"/>
            </p:cNvPicPr>
            <p:nvPr/>
          </p:nvPicPr>
          <p:blipFill>
            <a:blip r:embed="rId3"/>
            <a:stretch>
              <a:fillRect/>
            </a:stretch>
          </p:blipFill>
          <p:spPr>
            <a:xfrm>
              <a:off x="2789" y="1570"/>
              <a:ext cx="2495" cy="1783"/>
            </a:xfrm>
            <a:prstGeom prst="rect">
              <a:avLst/>
            </a:prstGeom>
            <a:solidFill>
              <a:srgbClr val="FFFF99"/>
            </a:solidFill>
            <a:ln w="9525">
              <a:noFill/>
            </a:ln>
          </p:spPr>
        </p:pic>
        <p:pic>
          <p:nvPicPr>
            <p:cNvPr id="6155" name="图片 46099" descr="pic_12994"/>
            <p:cNvPicPr>
              <a:picLocks noChangeAspect="1"/>
            </p:cNvPicPr>
            <p:nvPr/>
          </p:nvPicPr>
          <p:blipFill>
            <a:blip r:embed="rId2"/>
            <a:srcRect l="-1855" r="55110"/>
            <a:stretch>
              <a:fillRect/>
            </a:stretch>
          </p:blipFill>
          <p:spPr>
            <a:xfrm>
              <a:off x="1655" y="1570"/>
              <a:ext cx="1134" cy="1787"/>
            </a:xfrm>
            <a:prstGeom prst="rect">
              <a:avLst/>
            </a:prstGeom>
            <a:solidFill>
              <a:srgbClr val="FFFF99"/>
            </a:solidFill>
            <a:ln w="9525">
              <a:noFill/>
            </a:ln>
          </p:spPr>
        </p:pic>
      </p:grpSp>
      <p:sp>
        <p:nvSpPr>
          <p:cNvPr id="46103" name="文本框 46102"/>
          <p:cNvSpPr txBox="1"/>
          <p:nvPr/>
        </p:nvSpPr>
        <p:spPr>
          <a:xfrm>
            <a:off x="654050" y="5297488"/>
            <a:ext cx="2216150" cy="579438"/>
          </a:xfrm>
          <a:prstGeom prst="rect">
            <a:avLst/>
          </a:prstGeom>
          <a:noFill/>
          <a:ln w="9525">
            <a:noFill/>
          </a:ln>
        </p:spPr>
        <p:txBody>
          <a:bodyPr wrap="none" anchor="t">
            <a:spAutoFit/>
          </a:bodyPr>
          <a:p>
            <a:r>
              <a:rPr lang="en-US" altLang="zh-CN"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cs typeface="+mn-cs"/>
              </a:rPr>
              <a:t>“</a:t>
            </a:r>
            <a:r>
              <a:rPr lang="zh-CN" altLang="en-US"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cs typeface="+mn-cs"/>
              </a:rPr>
              <a:t>傩”的发展</a:t>
            </a:r>
            <a:endParaRPr lang="zh-CN" altLang="en-US" sz="3200" b="1" noProof="1" dirty="0">
              <a:solidFill>
                <a:srgbClr val="003300"/>
              </a:solidFill>
              <a:effectLst>
                <a:outerShdw blurRad="38100" dist="38100" dir="2700000">
                  <a:srgbClr val="C0C0C0"/>
                </a:outerShdw>
              </a:effectLst>
              <a:latin typeface="Arial" panose="020B0604020202020204" pitchFamily="34" charset="0"/>
              <a:ea typeface="华文行楷" pitchFamily="2" charset="-122"/>
            </a:endParaRPr>
          </a:p>
        </p:txBody>
      </p:sp>
      <p:sp>
        <p:nvSpPr>
          <p:cNvPr id="46105" name="矩形 46104"/>
          <p:cNvSpPr/>
          <p:nvPr/>
        </p:nvSpPr>
        <p:spPr>
          <a:xfrm>
            <a:off x="1331913" y="5934075"/>
            <a:ext cx="539750" cy="519113"/>
          </a:xfrm>
          <a:prstGeom prst="rect">
            <a:avLst/>
          </a:prstGeom>
          <a:noFill/>
          <a:ln w="9525">
            <a:noFill/>
          </a:ln>
        </p:spPr>
        <p:txBody>
          <a:bodyPr wrap="none" anchor="t">
            <a:spAutoFit/>
          </a:bodyPr>
          <a:p>
            <a:pPr fontAlgn="base"/>
            <a:r>
              <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傩</a:t>
            </a:r>
            <a:endPar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sp>
        <p:nvSpPr>
          <p:cNvPr id="46106" name="直接连接符 46105"/>
          <p:cNvSpPr/>
          <p:nvPr/>
        </p:nvSpPr>
        <p:spPr>
          <a:xfrm>
            <a:off x="1979613" y="6237288"/>
            <a:ext cx="647700" cy="0"/>
          </a:xfrm>
          <a:prstGeom prst="line">
            <a:avLst/>
          </a:prstGeom>
          <a:ln w="114300" cap="flat" cmpd="sng">
            <a:solidFill>
              <a:srgbClr val="660033"/>
            </a:solidFill>
            <a:prstDash val="solid"/>
            <a:round/>
            <a:headEnd type="none" w="med" len="med"/>
            <a:tailEnd type="stealth" w="med" len="med"/>
          </a:ln>
        </p:spPr>
      </p:sp>
      <p:sp>
        <p:nvSpPr>
          <p:cNvPr id="46107" name="矩形 46106">
            <a:hlinkClick r:id="" action="ppaction://noaction"/>
          </p:cNvPr>
          <p:cNvSpPr/>
          <p:nvPr/>
        </p:nvSpPr>
        <p:spPr>
          <a:xfrm>
            <a:off x="2627313" y="5934075"/>
            <a:ext cx="3384550" cy="519113"/>
          </a:xfrm>
          <a:prstGeom prst="rect">
            <a:avLst/>
          </a:prstGeom>
          <a:noFill/>
          <a:ln w="9525">
            <a:noFill/>
          </a:ln>
        </p:spPr>
        <p:txBody>
          <a:bodyPr wrap="none" anchor="t">
            <a:spAutoFit/>
          </a:bodyPr>
          <a:p>
            <a:pPr fontAlgn="base"/>
            <a:r>
              <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先秦汉唐祭祀中傩仪</a:t>
            </a:r>
            <a:endParaRPr lang="zh-CN" altLang="en-US" sz="2800" b="1" strike="noStrike"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sp>
        <p:nvSpPr>
          <p:cNvPr id="46108" name="直接连接符 46107"/>
          <p:cNvSpPr/>
          <p:nvPr/>
        </p:nvSpPr>
        <p:spPr>
          <a:xfrm>
            <a:off x="6011863" y="6237288"/>
            <a:ext cx="647700" cy="0"/>
          </a:xfrm>
          <a:prstGeom prst="line">
            <a:avLst/>
          </a:prstGeom>
          <a:ln w="114300" cap="flat" cmpd="sng">
            <a:solidFill>
              <a:srgbClr val="660033"/>
            </a:solidFill>
            <a:prstDash val="solid"/>
            <a:round/>
            <a:headEnd type="none" w="med" len="med"/>
            <a:tailEnd type="stealth" w="med" len="med"/>
          </a:ln>
        </p:spPr>
      </p:sp>
      <p:sp>
        <p:nvSpPr>
          <p:cNvPr id="46109" name="文本框 46108">
            <a:hlinkClick r:id="" action="ppaction://noaction"/>
          </p:cNvPr>
          <p:cNvSpPr txBox="1"/>
          <p:nvPr/>
        </p:nvSpPr>
        <p:spPr>
          <a:xfrm>
            <a:off x="6711950" y="5934075"/>
            <a:ext cx="895350" cy="519113"/>
          </a:xfrm>
          <a:prstGeom prst="rect">
            <a:avLst/>
          </a:prstGeom>
          <a:noFill/>
          <a:ln w="9525">
            <a:noFill/>
          </a:ln>
        </p:spPr>
        <p:txBody>
          <a:bodyPr wrap="none" anchor="t">
            <a:spAutoFit/>
          </a:bodyPr>
          <a:p>
            <a:r>
              <a:rPr lang="zh-CN" altLang="en-US" sz="2800" b="1"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傩戏</a:t>
            </a:r>
            <a:endParaRPr lang="zh-CN" altLang="en-US" sz="2800" b="1" noProof="1"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6085"/>
                                        </p:tgtEl>
                                        <p:attrNameLst>
                                          <p:attrName>style.visibility</p:attrName>
                                        </p:attrNameLst>
                                      </p:cBhvr>
                                      <p:to>
                                        <p:strVal val="visible"/>
                                      </p:to>
                                    </p:set>
                                    <p:anim calcmode="lin" valueType="num">
                                      <p:cBhvr>
                                        <p:cTn id="7" dur="500" fill="hold"/>
                                        <p:tgtEl>
                                          <p:spTgt spid="46085"/>
                                        </p:tgtEl>
                                        <p:attrNameLst>
                                          <p:attrName>ppt_w</p:attrName>
                                        </p:attrNameLst>
                                      </p:cBhvr>
                                      <p:tavLst>
                                        <p:tav tm="0">
                                          <p:val>
                                            <p:fltVal val="0.000000"/>
                                          </p:val>
                                        </p:tav>
                                        <p:tav tm="100000">
                                          <p:val>
                                            <p:strVal val="#ppt_w"/>
                                          </p:val>
                                        </p:tav>
                                      </p:tavLst>
                                    </p:anim>
                                    <p:anim calcmode="lin" valueType="num">
                                      <p:cBhvr>
                                        <p:cTn id="8" dur="500" fill="hold"/>
                                        <p:tgtEl>
                                          <p:spTgt spid="4608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7"/>
                                        </p:tgtEl>
                                        <p:attrNameLst>
                                          <p:attrName>style.visibility</p:attrName>
                                        </p:attrNameLst>
                                      </p:cBhvr>
                                      <p:to>
                                        <p:strVal val="visible"/>
                                      </p:to>
                                    </p:set>
                                    <p:anim calcmode="lin" valueType="num">
                                      <p:cBhvr additive="base">
                                        <p:cTn id="13" dur="500" fill="hold"/>
                                        <p:tgtEl>
                                          <p:spTgt spid="46087"/>
                                        </p:tgtEl>
                                        <p:attrNameLst>
                                          <p:attrName>ppt_x</p:attrName>
                                        </p:attrNameLst>
                                      </p:cBhvr>
                                      <p:tavLst>
                                        <p:tav tm="0">
                                          <p:val>
                                            <p:strVal val="0-#ppt_w/2"/>
                                          </p:val>
                                        </p:tav>
                                        <p:tav tm="100000">
                                          <p:val>
                                            <p:strVal val="#ppt_x"/>
                                          </p:val>
                                        </p:tav>
                                      </p:tavLst>
                                    </p:anim>
                                    <p:anim calcmode="lin" valueType="num">
                                      <p:cBhvr additive="base">
                                        <p:cTn id="14" dur="500" fill="hold"/>
                                        <p:tgtEl>
                                          <p:spTgt spid="460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6089"/>
                                        </p:tgtEl>
                                        <p:attrNameLst>
                                          <p:attrName>style.visibility</p:attrName>
                                        </p:attrNameLst>
                                      </p:cBhvr>
                                      <p:to>
                                        <p:strVal val="visible"/>
                                      </p:to>
                                    </p:set>
                                    <p:anim calcmode="discrete" valueType="clr">
                                      <p:cBhvr override="childStyle">
                                        <p:cTn id="19" dur="80"/>
                                        <p:tgtEl>
                                          <p:spTgt spid="4608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6089"/>
                                        </p:tgtEl>
                                        <p:attrNameLst>
                                          <p:attrName>fillcolor</p:attrName>
                                        </p:attrNameLst>
                                      </p:cBhvr>
                                      <p:tavLst>
                                        <p:tav tm="0">
                                          <p:val>
                                            <p:clrVal>
                                              <a:schemeClr val="accent2"/>
                                            </p:clrVal>
                                          </p:val>
                                        </p:tav>
                                        <p:tav tm="50000">
                                          <p:val>
                                            <p:clrVal>
                                              <a:schemeClr val="hlink"/>
                                            </p:clrVal>
                                          </p:val>
                                        </p:tav>
                                      </p:tavLst>
                                    </p:anim>
                                    <p:set>
                                      <p:cBhvr>
                                        <p:cTn id="21" dur="80"/>
                                        <p:tgtEl>
                                          <p:spTgt spid="46089"/>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nodeType="clickEffect">
                                  <p:stCondLst>
                                    <p:cond delay="0"/>
                                  </p:stCondLst>
                                  <p:childTnLst>
                                    <p:set>
                                      <p:cBhvr>
                                        <p:cTn id="25" dur="1" fill="hold">
                                          <p:stCondLst>
                                            <p:cond delay="0"/>
                                          </p:stCondLst>
                                        </p:cTn>
                                        <p:tgtEl>
                                          <p:spTgt spid="46102"/>
                                        </p:tgtEl>
                                        <p:attrNameLst>
                                          <p:attrName>style.visibility</p:attrName>
                                        </p:attrNameLst>
                                      </p:cBhvr>
                                      <p:to>
                                        <p:strVal val="visible"/>
                                      </p:to>
                                    </p:set>
                                    <p:anim calcmode="lin" valueType="num">
                                      <p:cBhvr>
                                        <p:cTn id="26" dur="2000" fill="hold"/>
                                        <p:tgtEl>
                                          <p:spTgt spid="46102"/>
                                        </p:tgtEl>
                                        <p:attrNameLst>
                                          <p:attrName>ppt_w</p:attrName>
                                        </p:attrNameLst>
                                      </p:cBhvr>
                                      <p:tavLst>
                                        <p:tav tm="0">
                                          <p:val>
                                            <p:strVal val="4*#ppt_w"/>
                                          </p:val>
                                        </p:tav>
                                        <p:tav tm="100000">
                                          <p:val>
                                            <p:strVal val="#ppt_w"/>
                                          </p:val>
                                        </p:tav>
                                      </p:tavLst>
                                    </p:anim>
                                    <p:anim calcmode="lin" valueType="num">
                                      <p:cBhvr>
                                        <p:cTn id="27" dur="2000" fill="hold"/>
                                        <p:tgtEl>
                                          <p:spTgt spid="46102"/>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528" fill="hold" nodeType="clickEffect">
                                  <p:stCondLst>
                                    <p:cond delay="0"/>
                                  </p:stCondLst>
                                  <p:childTnLst>
                                    <p:set>
                                      <p:cBhvr>
                                        <p:cTn id="31" dur="1" fill="hold">
                                          <p:stCondLst>
                                            <p:cond delay="0"/>
                                          </p:stCondLst>
                                        </p:cTn>
                                        <p:tgtEl>
                                          <p:spTgt spid="46097"/>
                                        </p:tgtEl>
                                        <p:attrNameLst>
                                          <p:attrName>style.visibility</p:attrName>
                                        </p:attrNameLst>
                                      </p:cBhvr>
                                      <p:to>
                                        <p:strVal val="visible"/>
                                      </p:to>
                                    </p:set>
                                    <p:anim calcmode="lin" valueType="num">
                                      <p:cBhvr>
                                        <p:cTn id="32" dur="2000" fill="hold"/>
                                        <p:tgtEl>
                                          <p:spTgt spid="46097"/>
                                        </p:tgtEl>
                                        <p:attrNameLst>
                                          <p:attrName>ppt_w</p:attrName>
                                        </p:attrNameLst>
                                      </p:cBhvr>
                                      <p:tavLst>
                                        <p:tav tm="0">
                                          <p:val>
                                            <p:fltVal val="0.000000"/>
                                          </p:val>
                                        </p:tav>
                                        <p:tav tm="100000">
                                          <p:val>
                                            <p:strVal val="#ppt_w"/>
                                          </p:val>
                                        </p:tav>
                                      </p:tavLst>
                                    </p:anim>
                                    <p:anim calcmode="lin" valueType="num">
                                      <p:cBhvr>
                                        <p:cTn id="33" dur="2000" fill="hold"/>
                                        <p:tgtEl>
                                          <p:spTgt spid="46097"/>
                                        </p:tgtEl>
                                        <p:attrNameLst>
                                          <p:attrName>ppt_h</p:attrName>
                                        </p:attrNameLst>
                                      </p:cBhvr>
                                      <p:tavLst>
                                        <p:tav tm="0">
                                          <p:val>
                                            <p:fltVal val="0.000000"/>
                                          </p:val>
                                        </p:tav>
                                        <p:tav tm="100000">
                                          <p:val>
                                            <p:strVal val="#ppt_h"/>
                                          </p:val>
                                        </p:tav>
                                      </p:tavLst>
                                    </p:anim>
                                    <p:anim calcmode="lin" valueType="num">
                                      <p:cBhvr>
                                        <p:cTn id="34" dur="2000" fill="hold"/>
                                        <p:tgtEl>
                                          <p:spTgt spid="46097"/>
                                        </p:tgtEl>
                                        <p:attrNameLst>
                                          <p:attrName>ppt_x</p:attrName>
                                        </p:attrNameLst>
                                      </p:cBhvr>
                                      <p:tavLst>
                                        <p:tav tm="0">
                                          <p:val>
                                            <p:fltVal val="0.500000"/>
                                          </p:val>
                                        </p:tav>
                                        <p:tav tm="100000">
                                          <p:val>
                                            <p:strVal val="#ppt_x"/>
                                          </p:val>
                                        </p:tav>
                                      </p:tavLst>
                                    </p:anim>
                                    <p:anim calcmode="lin" valueType="num">
                                      <p:cBhvr>
                                        <p:cTn id="35" dur="2000" fill="hold"/>
                                        <p:tgtEl>
                                          <p:spTgt spid="46097"/>
                                        </p:tgtEl>
                                        <p:attrNameLst>
                                          <p:attrName>ppt_y</p:attrName>
                                        </p:attrNameLst>
                                      </p:cBhvr>
                                      <p:tavLst>
                                        <p:tav tm="0">
                                          <p:val>
                                            <p:fltVal val="0.500000"/>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6103"/>
                                        </p:tgtEl>
                                        <p:attrNameLst>
                                          <p:attrName>style.visibility</p:attrName>
                                        </p:attrNameLst>
                                      </p:cBhvr>
                                      <p:to>
                                        <p:strVal val="visible"/>
                                      </p:to>
                                    </p:set>
                                    <p:anim calcmode="lin" valueType="num">
                                      <p:cBhvr additive="base">
                                        <p:cTn id="40" dur="500" fill="hold"/>
                                        <p:tgtEl>
                                          <p:spTgt spid="46103"/>
                                        </p:tgtEl>
                                        <p:attrNameLst>
                                          <p:attrName>ppt_x</p:attrName>
                                        </p:attrNameLst>
                                      </p:cBhvr>
                                      <p:tavLst>
                                        <p:tav tm="0">
                                          <p:val>
                                            <p:strVal val="0-#ppt_w/2"/>
                                          </p:val>
                                        </p:tav>
                                        <p:tav tm="100000">
                                          <p:val>
                                            <p:strVal val="#ppt_x"/>
                                          </p:val>
                                        </p:tav>
                                      </p:tavLst>
                                    </p:anim>
                                    <p:anim calcmode="lin" valueType="num">
                                      <p:cBhvr additive="base">
                                        <p:cTn id="41" dur="500" fill="hold"/>
                                        <p:tgtEl>
                                          <p:spTgt spid="46103"/>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46105"/>
                                        </p:tgtEl>
                                        <p:attrNameLst>
                                          <p:attrName>style.visibility</p:attrName>
                                        </p:attrNameLst>
                                      </p:cBhvr>
                                      <p:to>
                                        <p:strVal val="visible"/>
                                      </p:to>
                                    </p:set>
                                    <p:animEffect transition="in" filter="wipe(left)">
                                      <p:cBhvr>
                                        <p:cTn id="45" dur="500"/>
                                        <p:tgtEl>
                                          <p:spTgt spid="4610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6106"/>
                                        </p:tgtEl>
                                        <p:attrNameLst>
                                          <p:attrName>style.visibility</p:attrName>
                                        </p:attrNameLst>
                                      </p:cBhvr>
                                      <p:to>
                                        <p:strVal val="visible"/>
                                      </p:to>
                                    </p:set>
                                    <p:animEffect transition="in" filter="wipe(left)">
                                      <p:cBhvr>
                                        <p:cTn id="50" dur="500"/>
                                        <p:tgtEl>
                                          <p:spTgt spid="46106"/>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6107"/>
                                        </p:tgtEl>
                                        <p:attrNameLst>
                                          <p:attrName>style.visibility</p:attrName>
                                        </p:attrNameLst>
                                      </p:cBhvr>
                                      <p:to>
                                        <p:strVal val="visible"/>
                                      </p:to>
                                    </p:set>
                                    <p:animEffect transition="in" filter="wipe(left)">
                                      <p:cBhvr>
                                        <p:cTn id="54" dur="500"/>
                                        <p:tgtEl>
                                          <p:spTgt spid="4610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6108"/>
                                        </p:tgtEl>
                                        <p:attrNameLst>
                                          <p:attrName>style.visibility</p:attrName>
                                        </p:attrNameLst>
                                      </p:cBhvr>
                                      <p:to>
                                        <p:strVal val="visible"/>
                                      </p:to>
                                    </p:set>
                                    <p:animEffect transition="in" filter="wipe(left)">
                                      <p:cBhvr>
                                        <p:cTn id="59" dur="500"/>
                                        <p:tgtEl>
                                          <p:spTgt spid="4610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46109"/>
                                        </p:tgtEl>
                                        <p:attrNameLst>
                                          <p:attrName>style.visibility</p:attrName>
                                        </p:attrNameLst>
                                      </p:cBhvr>
                                      <p:to>
                                        <p:strVal val="visible"/>
                                      </p:to>
                                    </p:set>
                                    <p:animEffect transition="in" filter="wipe(left)">
                                      <p:cBhvr>
                                        <p:cTn id="63" dur="500"/>
                                        <p:tgtEl>
                                          <p:spTgt spid="461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6086"/>
                                        </p:tgtEl>
                                        <p:attrNameLst>
                                          <p:attrName>style.visibility</p:attrName>
                                        </p:attrNameLst>
                                      </p:cBhvr>
                                      <p:to>
                                        <p:strVal val="visible"/>
                                      </p:to>
                                    </p:set>
                                    <p:animEffect transition="in" filter="wipe(left)">
                                      <p:cBhvr>
                                        <p:cTn id="68"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p:bldP spid="46086" grpId="0"/>
      <p:bldP spid="46087" grpId="0"/>
      <p:bldP spid="46089" grpId="0"/>
      <p:bldP spid="46103" grpId="0"/>
      <p:bldP spid="46105" grpId="0"/>
      <p:bldP spid="46107" grpId="0"/>
      <p:bldP spid="461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0114" name="组合 90113"/>
          <p:cNvGrpSpPr/>
          <p:nvPr/>
        </p:nvGrpSpPr>
        <p:grpSpPr>
          <a:xfrm>
            <a:off x="900113" y="260350"/>
            <a:ext cx="7416800" cy="3121025"/>
            <a:chOff x="567" y="164"/>
            <a:chExt cx="4672" cy="1966"/>
          </a:xfrm>
        </p:grpSpPr>
        <p:pic>
          <p:nvPicPr>
            <p:cNvPr id="7170" name="图片 90114" descr="未标题-1 拷贝2"/>
            <p:cNvPicPr>
              <a:picLocks noChangeAspect="1"/>
            </p:cNvPicPr>
            <p:nvPr/>
          </p:nvPicPr>
          <p:blipFill>
            <a:blip r:embed="rId1"/>
            <a:stretch>
              <a:fillRect/>
            </a:stretch>
          </p:blipFill>
          <p:spPr>
            <a:xfrm>
              <a:off x="2799" y="164"/>
              <a:ext cx="2440" cy="1834"/>
            </a:xfrm>
            <a:prstGeom prst="rect">
              <a:avLst/>
            </a:prstGeom>
            <a:noFill/>
            <a:ln w="9525">
              <a:noFill/>
            </a:ln>
          </p:spPr>
        </p:pic>
        <p:pic>
          <p:nvPicPr>
            <p:cNvPr id="7171" name="图片 90115" descr="未标题-1 拷贝3"/>
            <p:cNvPicPr>
              <a:picLocks noChangeAspect="1"/>
            </p:cNvPicPr>
            <p:nvPr/>
          </p:nvPicPr>
          <p:blipFill>
            <a:blip r:embed="rId2"/>
            <a:stretch>
              <a:fillRect/>
            </a:stretch>
          </p:blipFill>
          <p:spPr>
            <a:xfrm>
              <a:off x="567" y="164"/>
              <a:ext cx="1973" cy="1966"/>
            </a:xfrm>
            <a:prstGeom prst="rect">
              <a:avLst/>
            </a:prstGeom>
            <a:noFill/>
            <a:ln w="9525">
              <a:noFill/>
            </a:ln>
          </p:spPr>
        </p:pic>
        <p:sp>
          <p:nvSpPr>
            <p:cNvPr id="90117" name="矩形 90116"/>
            <p:cNvSpPr/>
            <p:nvPr/>
          </p:nvSpPr>
          <p:spPr>
            <a:xfrm>
              <a:off x="1565" y="165"/>
              <a:ext cx="2804" cy="288"/>
            </a:xfrm>
            <a:prstGeom prst="rect">
              <a:avLst/>
            </a:prstGeom>
            <a:noFill/>
            <a:ln w="9525">
              <a:noFill/>
            </a:ln>
          </p:spPr>
          <p:txBody>
            <a:bodyPr wrap="none" anchor="t">
              <a:spAutoFit/>
            </a:bodyPr>
            <a:p>
              <a:pPr fontAlgn="base"/>
              <a:r>
                <a:rPr lang="zh-CN" altLang="en-US"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彝族傩戏</a:t>
              </a:r>
              <a:r>
                <a:rPr lang="en-US" altLang="zh-CN"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a:t>
              </a:r>
              <a:r>
                <a:rPr lang="zh-CN" altLang="en-US"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撮泰吉（变人戏）</a:t>
              </a:r>
              <a:endParaRPr lang="zh-CN" altLang="en-US"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grpSp>
      <p:grpSp>
        <p:nvGrpSpPr>
          <p:cNvPr id="90118" name="组合 90117"/>
          <p:cNvGrpSpPr/>
          <p:nvPr/>
        </p:nvGrpSpPr>
        <p:grpSpPr>
          <a:xfrm>
            <a:off x="755650" y="3429000"/>
            <a:ext cx="7594600" cy="3241675"/>
            <a:chOff x="476" y="2160"/>
            <a:chExt cx="4784" cy="2042"/>
          </a:xfrm>
        </p:grpSpPr>
        <p:pic>
          <p:nvPicPr>
            <p:cNvPr id="7174" name="图片 90118" descr="未标题-1 拷贝5"/>
            <p:cNvPicPr>
              <a:picLocks noChangeAspect="1"/>
            </p:cNvPicPr>
            <p:nvPr/>
          </p:nvPicPr>
          <p:blipFill>
            <a:blip r:embed="rId3"/>
            <a:stretch>
              <a:fillRect/>
            </a:stretch>
          </p:blipFill>
          <p:spPr>
            <a:xfrm>
              <a:off x="3107" y="2160"/>
              <a:ext cx="2153" cy="2042"/>
            </a:xfrm>
            <a:prstGeom prst="rect">
              <a:avLst/>
            </a:prstGeom>
            <a:noFill/>
            <a:ln w="9525">
              <a:noFill/>
            </a:ln>
          </p:spPr>
        </p:pic>
        <p:pic>
          <p:nvPicPr>
            <p:cNvPr id="7175" name="图片 90119" descr="未标题-1 拷贝4"/>
            <p:cNvPicPr>
              <a:picLocks noChangeAspect="1"/>
            </p:cNvPicPr>
            <p:nvPr/>
          </p:nvPicPr>
          <p:blipFill>
            <a:blip r:embed="rId4"/>
            <a:stretch>
              <a:fillRect/>
            </a:stretch>
          </p:blipFill>
          <p:spPr>
            <a:xfrm>
              <a:off x="476" y="2523"/>
              <a:ext cx="2449" cy="1626"/>
            </a:xfrm>
            <a:prstGeom prst="rect">
              <a:avLst/>
            </a:prstGeom>
            <a:noFill/>
            <a:ln w="9525">
              <a:noFill/>
            </a:ln>
          </p:spPr>
        </p:pic>
        <p:sp>
          <p:nvSpPr>
            <p:cNvPr id="90121" name="矩形 90120"/>
            <p:cNvSpPr/>
            <p:nvPr/>
          </p:nvSpPr>
          <p:spPr>
            <a:xfrm>
              <a:off x="2290" y="3838"/>
              <a:ext cx="1268" cy="288"/>
            </a:xfrm>
            <a:prstGeom prst="rect">
              <a:avLst/>
            </a:prstGeom>
            <a:noFill/>
            <a:ln w="9525">
              <a:noFill/>
            </a:ln>
          </p:spPr>
          <p:txBody>
            <a:bodyPr wrap="none" anchor="ctr">
              <a:spAutoFit/>
            </a:bodyPr>
            <a:p>
              <a:pPr fontAlgn="base"/>
              <a:r>
                <a:rPr lang="zh-CN" altLang="en-US"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cs typeface="+mn-cs"/>
                </a:rPr>
                <a:t>安徽贵池傩戏</a:t>
              </a:r>
              <a:endParaRPr lang="zh-CN" altLang="en-US" sz="2400" b="1" strike="noStrike" noProof="1" dirty="0">
                <a:solidFill>
                  <a:srgbClr val="FF6600"/>
                </a:solidFill>
                <a:effectLst>
                  <a:outerShdw blurRad="38100" dist="38100" dir="2700000">
                    <a:srgbClr val="C0C0C0"/>
                  </a:outerShdw>
                </a:effectLst>
                <a:latin typeface="Times New Roman" panose="02020603050405020304" pitchFamily="18" charset="0"/>
                <a:ea typeface="华文中宋" panose="02010600040101010101" pitchFamily="2" charset="-122"/>
              </a:endParaRPr>
            </a:p>
          </p:txBody>
        </p:sp>
      </p:grpSp>
      <p:sp>
        <p:nvSpPr>
          <p:cNvPr id="90122" name="矩形 90121">
            <a:hlinkClick r:id="rId5" action="ppaction://hlinksldjump"/>
          </p:cNvPr>
          <p:cNvSpPr/>
          <p:nvPr/>
        </p:nvSpPr>
        <p:spPr>
          <a:xfrm>
            <a:off x="684213" y="1809750"/>
            <a:ext cx="7777163" cy="1200150"/>
          </a:xfrm>
          <a:prstGeom prst="rect">
            <a:avLst/>
          </a:prstGeom>
          <a:solidFill>
            <a:srgbClr val="FFFF99"/>
          </a:solidFill>
          <a:ln w="9525" cap="flat" cmpd="sng">
            <a:solidFill>
              <a:schemeClr val="hlink"/>
            </a:solidFill>
            <a:prstDash val="solid"/>
            <a:miter/>
            <a:headEnd type="none" w="med" len="med"/>
            <a:tailEnd type="none" w="med" len="med"/>
          </a:ln>
        </p:spPr>
        <p:txBody>
          <a:bodyPr>
            <a:spAutoFit/>
          </a:bodyPr>
          <a:p>
            <a:pPr fontAlgn="base"/>
            <a:r>
              <a:rPr lang="zh-CN" altLang="en-US" sz="3600" b="1" strike="noStrike" noProof="1" dirty="0">
                <a:solidFill>
                  <a:srgbClr val="660066"/>
                </a:solidFill>
                <a:effectLst>
                  <a:outerShdw blurRad="38100" dist="38100" dir="2700000">
                    <a:srgbClr val="000000"/>
                  </a:outerShdw>
                </a:effectLst>
                <a:latin typeface="Arial" panose="020B0604020202020204" pitchFamily="34" charset="0"/>
                <a:ea typeface="华文中宋" panose="02010600040101010101" pitchFamily="2" charset="-122"/>
                <a:cs typeface="+mn-cs"/>
              </a:rPr>
              <a:t>思考：</a:t>
            </a:r>
            <a:r>
              <a:rPr lang="zh-CN" altLang="en-US" sz="3600" b="1" strike="noStrike" noProof="1" dirty="0">
                <a:solidFill>
                  <a:srgbClr val="0000CC"/>
                </a:solidFill>
                <a:effectLst>
                  <a:outerShdw blurRad="38100" dist="38100" dir="2700000">
                    <a:srgbClr val="000000"/>
                  </a:outerShdw>
                </a:effectLst>
                <a:latin typeface="Arial" panose="020B0604020202020204" pitchFamily="34" charset="0"/>
                <a:ea typeface="华文行楷" pitchFamily="2" charset="-122"/>
                <a:cs typeface="+mn-cs"/>
              </a:rPr>
              <a:t>傩</a:t>
            </a:r>
            <a:r>
              <a:rPr lang="en-US" altLang="zh-CN" sz="3600" b="1" strike="noStrike" noProof="1" dirty="0">
                <a:solidFill>
                  <a:srgbClr val="0000CC"/>
                </a:solidFill>
                <a:effectLst>
                  <a:outerShdw blurRad="38100" dist="38100" dir="2700000">
                    <a:srgbClr val="000000"/>
                  </a:outerShdw>
                </a:effectLst>
                <a:latin typeface="Arial" panose="020B0604020202020204" pitchFamily="34" charset="0"/>
                <a:ea typeface="华文行楷" pitchFamily="2" charset="-122"/>
                <a:cs typeface="+mn-cs"/>
              </a:rPr>
              <a:t>nuo</a:t>
            </a:r>
            <a:r>
              <a:rPr lang="zh-CN" altLang="en-US" sz="3600" b="1" strike="noStrike" noProof="1" dirty="0">
                <a:solidFill>
                  <a:srgbClr val="0000CC"/>
                </a:solidFill>
                <a:effectLst>
                  <a:outerShdw blurRad="38100" dist="38100" dir="2700000">
                    <a:srgbClr val="000000"/>
                  </a:outerShdw>
                </a:effectLst>
                <a:latin typeface="Arial" panose="020B0604020202020204" pitchFamily="34" charset="0"/>
                <a:ea typeface="华文行楷" pitchFamily="2" charset="-122"/>
                <a:cs typeface="+mn-cs"/>
              </a:rPr>
              <a:t>与戏曲有什么共同点？傩怎样演变成戏曲？</a:t>
            </a:r>
            <a:r>
              <a:rPr lang="zh-CN" altLang="en-US" sz="3600" strike="noStrike" noProof="1" dirty="0">
                <a:solidFill>
                  <a:srgbClr val="0000CC"/>
                </a:solidFill>
                <a:effectLst>
                  <a:outerShdw blurRad="38100" dist="38100" dir="2700000">
                    <a:srgbClr val="000000"/>
                  </a:outerShdw>
                </a:effectLst>
                <a:latin typeface="Arial" panose="020B0604020202020204" pitchFamily="34" charset="0"/>
                <a:ea typeface="宋体" panose="02010600030101010101" pitchFamily="2" charset="-122"/>
                <a:cs typeface="+mn-cs"/>
              </a:rPr>
              <a:t> </a:t>
            </a:r>
            <a:endParaRPr lang="zh-CN" altLang="en-US" sz="3600" strike="noStrike" noProof="1" dirty="0">
              <a:solidFill>
                <a:srgbClr val="0000CC"/>
              </a:solidFill>
              <a:effectLst>
                <a:outerShdw blurRad="38100" dist="38100" dir="2700000">
                  <a:srgbClr val="000000"/>
                </a:outerShdw>
              </a:effectLst>
              <a:latin typeface="Arial" panose="020B0604020202020204" pitchFamily="34" charset="0"/>
            </a:endParaRPr>
          </a:p>
        </p:txBody>
      </p:sp>
      <p:sp>
        <p:nvSpPr>
          <p:cNvPr id="90123" name="文本框 90122">
            <a:hlinkClick r:id="rId6" action="ppaction://hlinksldjump"/>
          </p:cNvPr>
          <p:cNvSpPr txBox="1"/>
          <p:nvPr/>
        </p:nvSpPr>
        <p:spPr>
          <a:xfrm>
            <a:off x="684213" y="2962275"/>
            <a:ext cx="7775575" cy="2051050"/>
          </a:xfrm>
          <a:prstGeom prst="rect">
            <a:avLst/>
          </a:prstGeom>
          <a:solidFill>
            <a:srgbClr val="FFFF99"/>
          </a:solidFill>
          <a:ln w="9525" cap="flat" cmpd="sng">
            <a:solidFill>
              <a:schemeClr val="hlink"/>
            </a:solidFill>
            <a:prstDash val="solid"/>
            <a:miter/>
            <a:headEnd type="none" w="med" len="med"/>
            <a:tailEnd type="none" w="med" len="med"/>
          </a:ln>
        </p:spPr>
        <p:txBody>
          <a:bodyPr>
            <a:spAutoFit/>
          </a:bodyPr>
          <a:p>
            <a:pPr>
              <a:buClr>
                <a:schemeClr val="bg1"/>
              </a:buClr>
            </a:pPr>
            <a:r>
              <a:rPr lang="en-US" altLang="zh-CN" sz="3200" b="1" noProof="1" dirty="0">
                <a:solidFill>
                  <a:srgbClr val="003300"/>
                </a:solidFill>
                <a:effectLst>
                  <a:outerShdw blurRad="38100" dist="38100" dir="2700000">
                    <a:srgbClr val="000000"/>
                  </a:outerShdw>
                </a:effectLst>
                <a:latin typeface="楷体_GB2312" pitchFamily="49" charset="-122"/>
                <a:ea typeface="楷体_GB2312" pitchFamily="49" charset="-122"/>
                <a:cs typeface="+mn-cs"/>
              </a:rPr>
              <a:t>    </a:t>
            </a:r>
            <a:r>
              <a:rPr lang="zh-CN" altLang="en-US" sz="3200" b="1" u="sng" noProof="1" dirty="0">
                <a:solidFill>
                  <a:srgbClr val="FF0000"/>
                </a:solidFill>
                <a:effectLst/>
                <a:latin typeface="楷体_GB2312" pitchFamily="49" charset="-122"/>
                <a:ea typeface="楷体_GB2312" pitchFamily="49" charset="-122"/>
                <a:cs typeface="+mn-cs"/>
              </a:rPr>
              <a:t>穿戴绚丽服饰、载歌载舞</a:t>
            </a:r>
            <a:r>
              <a:rPr lang="zh-CN" altLang="en-US" sz="3200" b="1" noProof="1" dirty="0">
                <a:solidFill>
                  <a:srgbClr val="003300"/>
                </a:solidFill>
                <a:effectLst>
                  <a:outerShdw blurRad="38100" dist="38100" dir="2700000">
                    <a:srgbClr val="000000"/>
                  </a:outerShdw>
                </a:effectLst>
                <a:latin typeface="楷体_GB2312" pitchFamily="49" charset="-122"/>
                <a:ea typeface="楷体_GB2312" pitchFamily="49" charset="-122"/>
                <a:cs typeface="+mn-cs"/>
              </a:rPr>
              <a:t>是傩和戏曲的共同点。随着宗教色彩的淡化，演员逐渐代替巫师，表演目的由娱神转向娱人，这样巫术仪式就转化成戏曲表演。</a:t>
            </a:r>
            <a:endParaRPr lang="zh-CN" altLang="en-US" sz="3200" b="1" noProof="1">
              <a:solidFill>
                <a:srgbClr val="003300"/>
              </a:solidFill>
              <a:effectLst>
                <a:outerShdw blurRad="38100" dist="38100" dir="2700000">
                  <a:srgbClr val="000000"/>
                </a:outerShdw>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barn(outVertical)">
                                      <p:cBhvr>
                                        <p:cTn id="7" dur="500"/>
                                        <p:tgtEl>
                                          <p:spTgt spid="90114"/>
                                        </p:tgtEl>
                                      </p:cBhvr>
                                    </p:animEffect>
                                  </p:childTnLst>
                                </p:cTn>
                              </p:par>
                            </p:childTnLst>
                          </p:cTn>
                        </p:par>
                        <p:par>
                          <p:cTn id="8" fill="hold">
                            <p:stCondLst>
                              <p:cond delay="500"/>
                            </p:stCondLst>
                            <p:childTnLst>
                              <p:par>
                                <p:cTn id="9" presetID="17" presetClass="entr" presetSubtype="1" fill="hold" nodeType="afterEffect">
                                  <p:stCondLst>
                                    <p:cond delay="0"/>
                                  </p:stCondLst>
                                  <p:childTnLst>
                                    <p:set>
                                      <p:cBhvr>
                                        <p:cTn id="10" dur="1" fill="hold">
                                          <p:stCondLst>
                                            <p:cond delay="0"/>
                                          </p:stCondLst>
                                        </p:cTn>
                                        <p:tgtEl>
                                          <p:spTgt spid="90118"/>
                                        </p:tgtEl>
                                        <p:attrNameLst>
                                          <p:attrName>style.visibility</p:attrName>
                                        </p:attrNameLst>
                                      </p:cBhvr>
                                      <p:to>
                                        <p:strVal val="visible"/>
                                      </p:to>
                                    </p:set>
                                    <p:anim calcmode="lin" valueType="num">
                                      <p:cBhvr>
                                        <p:cTn id="11" dur="500" fill="hold"/>
                                        <p:tgtEl>
                                          <p:spTgt spid="90118"/>
                                        </p:tgtEl>
                                        <p:attrNameLst>
                                          <p:attrName>ppt_x</p:attrName>
                                        </p:attrNameLst>
                                      </p:cBhvr>
                                      <p:tavLst>
                                        <p:tav tm="0">
                                          <p:val>
                                            <p:strVal val="#ppt_x"/>
                                          </p:val>
                                        </p:tav>
                                        <p:tav tm="100000">
                                          <p:val>
                                            <p:strVal val="#ppt_x"/>
                                          </p:val>
                                        </p:tav>
                                      </p:tavLst>
                                    </p:anim>
                                    <p:anim calcmode="lin" valueType="num">
                                      <p:cBhvr>
                                        <p:cTn id="12" dur="500" fill="hold"/>
                                        <p:tgtEl>
                                          <p:spTgt spid="90118"/>
                                        </p:tgtEl>
                                        <p:attrNameLst>
                                          <p:attrName>ppt_y</p:attrName>
                                        </p:attrNameLst>
                                      </p:cBhvr>
                                      <p:tavLst>
                                        <p:tav tm="0">
                                          <p:val>
                                            <p:strVal val="#ppt_y-#ppt_h/2"/>
                                          </p:val>
                                        </p:tav>
                                        <p:tav tm="100000">
                                          <p:val>
                                            <p:strVal val="#ppt_y"/>
                                          </p:val>
                                        </p:tav>
                                      </p:tavLst>
                                    </p:anim>
                                    <p:anim calcmode="lin" valueType="num">
                                      <p:cBhvr>
                                        <p:cTn id="13" dur="500" fill="hold"/>
                                        <p:tgtEl>
                                          <p:spTgt spid="90118"/>
                                        </p:tgtEl>
                                        <p:attrNameLst>
                                          <p:attrName>ppt_w</p:attrName>
                                        </p:attrNameLst>
                                      </p:cBhvr>
                                      <p:tavLst>
                                        <p:tav tm="0">
                                          <p:val>
                                            <p:strVal val="#ppt_w"/>
                                          </p:val>
                                        </p:tav>
                                        <p:tav tm="100000">
                                          <p:val>
                                            <p:strVal val="#ppt_w"/>
                                          </p:val>
                                        </p:tav>
                                      </p:tavLst>
                                    </p:anim>
                                    <p:anim calcmode="lin" valueType="num">
                                      <p:cBhvr>
                                        <p:cTn id="14" dur="500" fill="hold"/>
                                        <p:tgtEl>
                                          <p:spTgt spid="90118"/>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0122"/>
                                        </p:tgtEl>
                                        <p:attrNameLst>
                                          <p:attrName>style.visibility</p:attrName>
                                        </p:attrNameLst>
                                      </p:cBhvr>
                                      <p:to>
                                        <p:strVal val="visible"/>
                                      </p:to>
                                    </p:set>
                                    <p:animEffect transition="in" filter="dissolve">
                                      <p:cBhvr>
                                        <p:cTn id="19" dur="500"/>
                                        <p:tgtEl>
                                          <p:spTgt spid="9012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90123"/>
                                        </p:tgtEl>
                                        <p:attrNameLst>
                                          <p:attrName>style.visibility</p:attrName>
                                        </p:attrNameLst>
                                      </p:cBhvr>
                                      <p:to>
                                        <p:strVal val="visible"/>
                                      </p:to>
                                    </p:set>
                                    <p:animEffect transition="in" filter="barn(outVertical)">
                                      <p:cBhvr>
                                        <p:cTn id="24" dur="500"/>
                                        <p:tgtEl>
                                          <p:spTgt spid="90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2" grpId="0" animBg="1"/>
      <p:bldP spid="9012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Picture 6" descr="1"/>
          <p:cNvPicPr>
            <a:picLocks noChangeAspect="1"/>
          </p:cNvPicPr>
          <p:nvPr/>
        </p:nvPicPr>
        <p:blipFill>
          <a:blip r:embed="rId1"/>
          <a:stretch>
            <a:fillRect/>
          </a:stretch>
        </p:blipFill>
        <p:spPr>
          <a:xfrm>
            <a:off x="6980238" y="-25400"/>
            <a:ext cx="2163762" cy="3167063"/>
          </a:xfrm>
          <a:prstGeom prst="rect">
            <a:avLst/>
          </a:prstGeom>
          <a:noFill/>
          <a:ln w="9525">
            <a:noFill/>
          </a:ln>
        </p:spPr>
      </p:pic>
      <p:sp>
        <p:nvSpPr>
          <p:cNvPr id="11271" name="Rectangle 7"/>
          <p:cNvSpPr/>
          <p:nvPr/>
        </p:nvSpPr>
        <p:spPr>
          <a:xfrm>
            <a:off x="132080" y="2519680"/>
            <a:ext cx="8135938" cy="2246313"/>
          </a:xfrm>
          <a:prstGeom prst="rect">
            <a:avLst/>
          </a:prstGeom>
          <a:solidFill>
            <a:srgbClr val="FFFF99">
              <a:alpha val="30196"/>
            </a:srgbClr>
          </a:solidFill>
          <a:ln w="19050" cap="flat" cmpd="sng">
            <a:solidFill>
              <a:srgbClr val="FF6600"/>
            </a:solidFill>
            <a:prstDash val="dash"/>
            <a:miter/>
            <a:headEnd type="none" w="med" len="med"/>
            <a:tailEnd type="none" w="med" len="med"/>
          </a:ln>
        </p:spPr>
        <p:txBody>
          <a:bodyPr anchor="t">
            <a:spAutoFit/>
          </a:bodyPr>
          <a:p>
            <a:r>
              <a:rPr lang="zh-CN" altLang="en-US" sz="2800" b="1" dirty="0">
                <a:latin typeface="Arial" panose="020B0604020202020204" pitchFamily="34" charset="0"/>
                <a:ea typeface="方正大黑简体"/>
              </a:rPr>
              <a:t>一、戏曲的起源</a:t>
            </a:r>
            <a:endParaRPr lang="zh-CN" altLang="en-US" sz="2800" b="1" dirty="0">
              <a:latin typeface="Arial" panose="020B0604020202020204" pitchFamily="34" charset="0"/>
              <a:ea typeface="方正大黑简体"/>
            </a:endParaRPr>
          </a:p>
          <a:p>
            <a:r>
              <a:rPr lang="en-US" altLang="zh-CN" sz="2800" b="1" dirty="0">
                <a:latin typeface="Arial" panose="020B0604020202020204" pitchFamily="34" charset="0"/>
                <a:ea typeface="方正大黑简体"/>
              </a:rPr>
              <a:t>1.</a:t>
            </a:r>
            <a:r>
              <a:rPr lang="zh-CN" altLang="en-US" sz="2800" b="1" dirty="0">
                <a:latin typeface="Arial" panose="020B0604020202020204" pitchFamily="34" charset="0"/>
                <a:ea typeface="方正大黑简体"/>
              </a:rPr>
              <a:t>原始社会</a:t>
            </a:r>
            <a:r>
              <a:rPr lang="en-US" altLang="zh-CN" sz="2800" b="1">
                <a:latin typeface="Arial" panose="020B0604020202020204" pitchFamily="34" charset="0"/>
                <a:ea typeface="方正大黑简体"/>
              </a:rPr>
              <a:t>——</a:t>
            </a:r>
            <a:r>
              <a:rPr lang="zh-CN" altLang="en-US" sz="2800" b="1" dirty="0">
                <a:latin typeface="Arial" panose="020B0604020202020204" pitchFamily="34" charset="0"/>
                <a:ea typeface="方正大黑简体"/>
              </a:rPr>
              <a:t>傩</a:t>
            </a:r>
            <a:r>
              <a:rPr lang="en-US" altLang="zh-CN" sz="2800" b="1" dirty="0">
                <a:latin typeface="Arial" panose="020B0604020202020204" pitchFamily="34" charset="0"/>
                <a:ea typeface="方正大黑简体"/>
              </a:rPr>
              <a:t>(</a:t>
            </a:r>
            <a:r>
              <a:rPr lang="zh-CN" altLang="en-US" sz="2800" b="1" dirty="0">
                <a:latin typeface="Arial" panose="020B0604020202020204" pitchFamily="34" charset="0"/>
                <a:ea typeface="方正大黑简体"/>
              </a:rPr>
              <a:t>萌芽</a:t>
            </a:r>
            <a:r>
              <a:rPr lang="en-US" altLang="zh-CN" sz="2800" b="1">
                <a:latin typeface="Arial" panose="020B0604020202020204" pitchFamily="34" charset="0"/>
                <a:ea typeface="方正大黑简体"/>
              </a:rPr>
              <a:t>)</a:t>
            </a:r>
            <a:endParaRPr lang="en-US" altLang="zh-CN" sz="2800" b="1">
              <a:latin typeface="Arial" panose="020B0604020202020204" pitchFamily="34" charset="0"/>
              <a:ea typeface="方正大黑简体"/>
            </a:endParaRPr>
          </a:p>
          <a:p>
            <a:r>
              <a:rPr lang="en-US" altLang="zh-CN" sz="2800" b="1" dirty="0">
                <a:latin typeface="Arial" panose="020B0604020202020204" pitchFamily="34" charset="0"/>
                <a:ea typeface="方正大黑简体"/>
              </a:rPr>
              <a:t>2.</a:t>
            </a:r>
            <a:r>
              <a:rPr lang="zh-CN" altLang="en-US" sz="2800" b="1" dirty="0">
                <a:latin typeface="Arial" panose="020B0604020202020204" pitchFamily="34" charset="0"/>
                <a:ea typeface="方正大黑简体"/>
              </a:rPr>
              <a:t>战国</a:t>
            </a:r>
            <a:r>
              <a:rPr lang="en-US" altLang="zh-CN" sz="2800" b="1">
                <a:latin typeface="Arial" panose="020B0604020202020204" pitchFamily="34" charset="0"/>
                <a:ea typeface="方正大黑简体"/>
              </a:rPr>
              <a:t>——</a:t>
            </a:r>
            <a:r>
              <a:rPr lang="zh-CN" altLang="en-US" sz="2800" b="1" dirty="0">
                <a:latin typeface="Arial" panose="020B0604020202020204" pitchFamily="34" charset="0"/>
                <a:ea typeface="方正大黑简体"/>
              </a:rPr>
              <a:t>宫廷宴乐，杂技百戏具有更多戏曲元素</a:t>
            </a:r>
            <a:endParaRPr lang="zh-CN" altLang="en-US" sz="2800" b="1" dirty="0">
              <a:latin typeface="Arial" panose="020B0604020202020204" pitchFamily="34" charset="0"/>
              <a:ea typeface="方正大黑简体"/>
            </a:endParaRPr>
          </a:p>
          <a:p>
            <a:r>
              <a:rPr lang="en-US" altLang="zh-CN" sz="2800" b="1" dirty="0">
                <a:latin typeface="Arial" panose="020B0604020202020204" pitchFamily="34" charset="0"/>
                <a:ea typeface="方正大黑简体"/>
              </a:rPr>
              <a:t>3.</a:t>
            </a:r>
            <a:r>
              <a:rPr lang="zh-CN" altLang="en-US" sz="2800" b="1" dirty="0">
                <a:latin typeface="Arial" panose="020B0604020202020204" pitchFamily="34" charset="0"/>
                <a:ea typeface="方正大黑简体"/>
              </a:rPr>
              <a:t>唐代</a:t>
            </a:r>
            <a:r>
              <a:rPr lang="en-US" altLang="zh-CN" sz="2800" b="1">
                <a:latin typeface="Arial" panose="020B0604020202020204" pitchFamily="34" charset="0"/>
                <a:ea typeface="方正大黑简体"/>
              </a:rPr>
              <a:t>——</a:t>
            </a:r>
            <a:r>
              <a:rPr lang="en-US" altLang="zh-CN" sz="2800" b="1" dirty="0">
                <a:latin typeface="Arial" panose="020B0604020202020204" pitchFamily="34" charset="0"/>
                <a:ea typeface="方正大黑简体"/>
              </a:rPr>
              <a:t>“</a:t>
            </a:r>
            <a:r>
              <a:rPr lang="zh-CN" altLang="en-US" sz="2800" b="1" dirty="0">
                <a:latin typeface="Arial" panose="020B0604020202020204" pitchFamily="34" charset="0"/>
                <a:ea typeface="方正大黑简体"/>
              </a:rPr>
              <a:t>梨园”、表演的歌舞戏有一定情节性、叙事性和戏剧冲突</a:t>
            </a:r>
            <a:endParaRPr lang="zh-CN" altLang="en-US" sz="2800" b="1" dirty="0">
              <a:latin typeface="Arial" panose="020B0604020202020204" pitchFamily="34" charset="0"/>
              <a:ea typeface="方正大黑简体"/>
            </a:endParaRPr>
          </a:p>
        </p:txBody>
      </p:sp>
      <p:sp>
        <p:nvSpPr>
          <p:cNvPr id="11274" name="Text Box 10"/>
          <p:cNvSpPr txBox="1">
            <a:spLocks noChangeArrowheads="1"/>
          </p:cNvSpPr>
          <p:nvPr/>
        </p:nvSpPr>
        <p:spPr bwMode="auto">
          <a:xfrm>
            <a:off x="1907540" y="823278"/>
            <a:ext cx="5867400" cy="460375"/>
          </a:xfrm>
          <a:prstGeom prst="rect">
            <a:avLst/>
          </a:prstGeom>
          <a:noFill/>
          <a:ln w="9525">
            <a:noFill/>
            <a:miter lim="800000"/>
          </a:ln>
          <a:effectLst/>
        </p:spPr>
        <p:txBody>
          <a:bodyPr>
            <a:spAutoFit/>
          </a:bodyPr>
          <a:p>
            <a:r>
              <a:rPr lang="en-US" altLang="zh-CN" sz="2400" noProof="1" dirty="0">
                <a:latin typeface="宋体" panose="02010600030101010101" pitchFamily="2" charset="-122"/>
                <a:ea typeface="宋体" panose="02010600030101010101" pitchFamily="2" charset="-122"/>
                <a:cs typeface="+mn-cs"/>
              </a:rPr>
              <a:t>  </a:t>
            </a:r>
            <a:r>
              <a:rPr lang="en-US" altLang="zh-CN" sz="2400" b="1" noProof="1" dirty="0">
                <a:solidFill>
                  <a:srgbClr val="0000CC"/>
                </a:solidFill>
                <a:latin typeface="宋体" panose="02010600030101010101" pitchFamily="2" charset="-122"/>
                <a:ea typeface="宋体" panose="02010600030101010101" pitchFamily="2" charset="-122"/>
                <a:cs typeface="+mn-cs"/>
              </a:rPr>
              <a:t> </a:t>
            </a:r>
            <a:endParaRPr lang="zh-CN" altLang="en-US" sz="2400" noProof="1"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1271">
                                            <p:txEl>
                                              <p:charRg st="22" end="46"/>
                                            </p:txEl>
                                          </p:spTgt>
                                        </p:tgtEl>
                                        <p:attrNameLst>
                                          <p:attrName>style.visibility</p:attrName>
                                        </p:attrNameLst>
                                      </p:cBhvr>
                                      <p:to>
                                        <p:strVal val="visible"/>
                                      </p:to>
                                    </p:set>
                                    <p:anim calcmode="lin" valueType="num">
                                      <p:cBhvr>
                                        <p:cTn id="7" dur="500" fill="hold"/>
                                        <p:tgtEl>
                                          <p:spTgt spid="11271">
                                            <p:txEl>
                                              <p:charRg st="22" end="4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271">
                                            <p:txEl>
                                              <p:charRg st="22" end="4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271">
                                            <p:txEl>
                                              <p:charRg st="22" end="46"/>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271">
                                            <p:txEl>
                                              <p:charRg st="22" end="46"/>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11271">
                                            <p:txEl>
                                              <p:charRg st="46" end="79"/>
                                            </p:txEl>
                                          </p:spTgt>
                                        </p:tgtEl>
                                        <p:attrNameLst>
                                          <p:attrName>style.visibility</p:attrName>
                                        </p:attrNameLst>
                                      </p:cBhvr>
                                      <p:to>
                                        <p:strVal val="visible"/>
                                      </p:to>
                                    </p:set>
                                    <p:anim calcmode="lin" valueType="num">
                                      <p:cBhvr>
                                        <p:cTn id="15" dur="500" fill="hold"/>
                                        <p:tgtEl>
                                          <p:spTgt spid="11271">
                                            <p:txEl>
                                              <p:charRg st="46" end="79"/>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1271">
                                            <p:txEl>
                                              <p:charRg st="46" end="79"/>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1271">
                                            <p:txEl>
                                              <p:charRg st="46" end="79"/>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1271">
                                            <p:txEl>
                                              <p:charRg st="46" end="7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4" name="Rectangle 6"/>
          <p:cNvSpPr/>
          <p:nvPr/>
        </p:nvSpPr>
        <p:spPr>
          <a:xfrm>
            <a:off x="198755" y="260350"/>
            <a:ext cx="7380288" cy="2245360"/>
          </a:xfrm>
          <a:prstGeom prst="rect">
            <a:avLst/>
          </a:prstGeom>
          <a:solidFill>
            <a:srgbClr val="FFFF99">
              <a:alpha val="30196"/>
            </a:srgbClr>
          </a:solidFill>
          <a:ln w="19050" cap="flat" cmpd="sng">
            <a:solidFill>
              <a:srgbClr val="FF6600"/>
            </a:solidFill>
            <a:prstDash val="dash"/>
            <a:miter/>
            <a:headEnd type="none" w="med" len="med"/>
            <a:tailEnd type="none" w="med" len="med"/>
          </a:ln>
        </p:spPr>
        <p:txBody>
          <a:bodyPr anchor="t">
            <a:spAutoFit/>
          </a:bodyPr>
          <a:p>
            <a:r>
              <a:rPr lang="zh-CN" altLang="en-US" sz="2800" b="1" dirty="0">
                <a:latin typeface="Arial" panose="020B0604020202020204" pitchFamily="34" charset="0"/>
                <a:ea typeface="方正大黑简体"/>
              </a:rPr>
              <a:t>一、戏曲的起源</a:t>
            </a:r>
            <a:endParaRPr lang="zh-CN" altLang="en-US" sz="2800" b="1" dirty="0">
              <a:latin typeface="Arial" panose="020B0604020202020204" pitchFamily="34" charset="0"/>
              <a:ea typeface="方正大黑简体"/>
            </a:endParaRPr>
          </a:p>
          <a:p>
            <a:r>
              <a:rPr lang="en-US" altLang="zh-CN" sz="2800" b="1" dirty="0">
                <a:latin typeface="Arial" panose="020B0604020202020204" pitchFamily="34" charset="0"/>
                <a:ea typeface="方正大黑简体"/>
              </a:rPr>
              <a:t>4.</a:t>
            </a:r>
            <a:r>
              <a:rPr lang="zh-CN" altLang="en-US" sz="2800" b="1" dirty="0">
                <a:latin typeface="Arial" panose="020B0604020202020204" pitchFamily="34" charset="0"/>
                <a:ea typeface="方正大黑简体"/>
              </a:rPr>
              <a:t>宋代</a:t>
            </a:r>
            <a:r>
              <a:rPr lang="zh-CN" sz="2800" b="1">
                <a:latin typeface="Arial" panose="020B0604020202020204" pitchFamily="34" charset="0"/>
                <a:ea typeface="方正大黑简体"/>
              </a:rPr>
              <a:t>：南戏</a:t>
            </a:r>
            <a:endParaRPr lang="zh-CN" sz="2800" b="1">
              <a:latin typeface="Arial" panose="020B0604020202020204" pitchFamily="34" charset="0"/>
              <a:ea typeface="方正大黑简体"/>
            </a:endParaRPr>
          </a:p>
          <a:p>
            <a:r>
              <a:rPr lang="zh-CN" altLang="en-US" sz="2800" b="1" dirty="0">
                <a:solidFill>
                  <a:srgbClr val="0000FF"/>
                </a:solidFill>
                <a:latin typeface="华文新魏" pitchFamily="2" charset="-122"/>
                <a:ea typeface="华文新魏" pitchFamily="2" charset="-122"/>
              </a:rPr>
              <a:t>（</a:t>
            </a:r>
            <a:r>
              <a:rPr lang="en-US" altLang="zh-CN" sz="2800" b="1" dirty="0">
                <a:solidFill>
                  <a:srgbClr val="0000FF"/>
                </a:solidFill>
                <a:latin typeface="华文新魏" pitchFamily="2" charset="-122"/>
                <a:ea typeface="华文新魏" pitchFamily="2" charset="-122"/>
              </a:rPr>
              <a:t>1</a:t>
            </a:r>
            <a:r>
              <a:rPr lang="zh-CN" altLang="en-US" sz="2800" b="1" dirty="0">
                <a:solidFill>
                  <a:srgbClr val="0000FF"/>
                </a:solidFill>
                <a:latin typeface="华文新魏" pitchFamily="2" charset="-122"/>
                <a:ea typeface="华文新魏" pitchFamily="2" charset="-122"/>
              </a:rPr>
              <a:t>）</a:t>
            </a:r>
            <a:r>
              <a:rPr lang="zh-CN" altLang="en-US" sz="2800" b="1" dirty="0">
                <a:solidFill>
                  <a:srgbClr val="0000FF"/>
                </a:solidFill>
                <a:latin typeface="华文新魏" pitchFamily="2" charset="-122"/>
                <a:ea typeface="华文新魏" pitchFamily="2" charset="-122"/>
                <a:sym typeface="+mn-ea"/>
              </a:rPr>
              <a:t>形成：两宋之际，在浙江温州一带。</a:t>
            </a:r>
            <a:endParaRPr lang="zh-CN" altLang="en-US" sz="2800" b="1" dirty="0">
              <a:solidFill>
                <a:srgbClr val="0000FF"/>
              </a:solidFill>
              <a:latin typeface="华文新魏" pitchFamily="2" charset="-122"/>
              <a:ea typeface="华文新魏" pitchFamily="2" charset="-122"/>
              <a:sym typeface="+mn-ea"/>
            </a:endParaRPr>
          </a:p>
          <a:p>
            <a:r>
              <a:rPr lang="zh-CN" altLang="en-US" sz="2800" b="1" dirty="0">
                <a:solidFill>
                  <a:srgbClr val="0000FF"/>
                </a:solidFill>
                <a:latin typeface="华文新魏" pitchFamily="2" charset="-122"/>
                <a:ea typeface="华文新魏" pitchFamily="2" charset="-122"/>
              </a:rPr>
              <a:t>（</a:t>
            </a:r>
            <a:r>
              <a:rPr lang="en-US" altLang="zh-CN" sz="2800" b="1" dirty="0">
                <a:solidFill>
                  <a:srgbClr val="0000FF"/>
                </a:solidFill>
                <a:latin typeface="华文新魏" pitchFamily="2" charset="-122"/>
                <a:ea typeface="华文新魏" pitchFamily="2" charset="-122"/>
              </a:rPr>
              <a:t>2</a:t>
            </a:r>
            <a:r>
              <a:rPr lang="zh-CN" altLang="en-US" sz="2800" b="1" dirty="0">
                <a:solidFill>
                  <a:srgbClr val="0000FF"/>
                </a:solidFill>
                <a:latin typeface="华文新魏" pitchFamily="2" charset="-122"/>
                <a:ea typeface="华文新魏" pitchFamily="2" charset="-122"/>
              </a:rPr>
              <a:t>）</a:t>
            </a:r>
            <a:r>
              <a:rPr lang="zh-CN" altLang="en-US" sz="2800" b="1" dirty="0">
                <a:solidFill>
                  <a:srgbClr val="0000FF"/>
                </a:solidFill>
                <a:latin typeface="华文新魏" pitchFamily="2" charset="-122"/>
                <a:ea typeface="华文新魏" pitchFamily="2" charset="-122"/>
                <a:sym typeface="+mn-ea"/>
              </a:rPr>
              <a:t>特点：多种表现手段；完整故事情节</a:t>
            </a:r>
            <a:endParaRPr lang="zh-CN" altLang="en-US" sz="2800" b="1" dirty="0">
              <a:solidFill>
                <a:srgbClr val="0000FF"/>
              </a:solidFill>
              <a:latin typeface="华文新魏" pitchFamily="2" charset="-122"/>
              <a:ea typeface="华文新魏" pitchFamily="2" charset="-122"/>
            </a:endParaRPr>
          </a:p>
          <a:p>
            <a:r>
              <a:rPr lang="zh-CN" altLang="en-US" sz="2800" b="1" dirty="0">
                <a:solidFill>
                  <a:srgbClr val="0000FF"/>
                </a:solidFill>
                <a:latin typeface="华文新魏" pitchFamily="2" charset="-122"/>
                <a:ea typeface="华文新魏" pitchFamily="2" charset="-122"/>
              </a:rPr>
              <a:t>（</a:t>
            </a:r>
            <a:r>
              <a:rPr lang="en-US" altLang="zh-CN" sz="2800" b="1" dirty="0">
                <a:solidFill>
                  <a:srgbClr val="0000FF"/>
                </a:solidFill>
                <a:latin typeface="华文新魏" pitchFamily="2" charset="-122"/>
                <a:ea typeface="华文新魏" pitchFamily="2" charset="-122"/>
              </a:rPr>
              <a:t>3</a:t>
            </a:r>
            <a:r>
              <a:rPr lang="zh-CN" altLang="en-US" sz="2800" b="1" dirty="0">
                <a:solidFill>
                  <a:srgbClr val="0000FF"/>
                </a:solidFill>
                <a:latin typeface="华文新魏" pitchFamily="2" charset="-122"/>
                <a:ea typeface="华文新魏" pitchFamily="2" charset="-122"/>
              </a:rPr>
              <a:t>）</a:t>
            </a:r>
            <a:r>
              <a:rPr lang="zh-CN" altLang="en-US" sz="2800" b="1" dirty="0">
                <a:solidFill>
                  <a:srgbClr val="0000FF"/>
                </a:solidFill>
                <a:latin typeface="华文新魏" pitchFamily="2" charset="-122"/>
                <a:ea typeface="华文新魏" pitchFamily="2" charset="-122"/>
                <a:sym typeface="+mn-ea"/>
              </a:rPr>
              <a:t>背景：</a:t>
            </a:r>
            <a:endParaRPr lang="zh-CN" altLang="en-US" sz="2800" b="1" dirty="0">
              <a:solidFill>
                <a:srgbClr val="006600"/>
              </a:solidFill>
              <a:latin typeface="华文新魏" pitchFamily="2" charset="-122"/>
              <a:ea typeface="华文新魏" pitchFamily="2" charset="-122"/>
            </a:endParaRPr>
          </a:p>
        </p:txBody>
      </p:sp>
      <p:pic>
        <p:nvPicPr>
          <p:cNvPr id="60421" name="图片 60420" descr="未标题-5 拷贝"/>
          <p:cNvPicPr>
            <a:picLocks noChangeAspect="1"/>
          </p:cNvPicPr>
          <p:nvPr/>
        </p:nvPicPr>
        <p:blipFill>
          <a:blip r:embed="rId1"/>
          <a:stretch>
            <a:fillRect/>
          </a:stretch>
        </p:blipFill>
        <p:spPr>
          <a:xfrm>
            <a:off x="198755" y="2952750"/>
            <a:ext cx="2532380" cy="3472815"/>
          </a:xfrm>
          <a:prstGeom prst="rect">
            <a:avLst/>
          </a:prstGeom>
          <a:noFill/>
          <a:ln w="9525">
            <a:noFill/>
          </a:ln>
        </p:spPr>
      </p:pic>
      <p:sp>
        <p:nvSpPr>
          <p:cNvPr id="2" name="文本框 1"/>
          <p:cNvSpPr txBox="1"/>
          <p:nvPr/>
        </p:nvSpPr>
        <p:spPr>
          <a:xfrm>
            <a:off x="2900680" y="5026660"/>
            <a:ext cx="3630930" cy="368300"/>
          </a:xfrm>
          <a:prstGeom prst="rect">
            <a:avLst/>
          </a:prstGeom>
          <a:noFill/>
        </p:spPr>
        <p:txBody>
          <a:bodyPr wrap="none" rtlCol="0" anchor="t">
            <a:spAutoFit/>
          </a:bodyPr>
          <a:p>
            <a:r>
              <a:rPr lang="zh-CN" altLang="en-US" b="1" u="sng" dirty="0" err="1">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sym typeface="+mn-ea"/>
              </a:rPr>
              <a:t>现存最早的南戏剧本</a:t>
            </a:r>
            <a:r>
              <a:rPr lang="en-US" altLang="zh-CN" b="1" u="sng"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sym typeface="+mn-ea"/>
              </a:rPr>
              <a:t>《</a:t>
            </a:r>
            <a:r>
              <a:rPr lang="zh-CN" altLang="en-US" b="1" u="sng" dirty="0">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sym typeface="+mn-ea"/>
              </a:rPr>
              <a:t>张协状元</a:t>
            </a:r>
            <a:r>
              <a:rPr lang="en-US" altLang="zh-CN" b="1" u="sng">
                <a:solidFill>
                  <a:srgbClr val="0000CC"/>
                </a:solidFill>
                <a:effectLst>
                  <a:outerShdw blurRad="38100" dist="38100" dir="2700000">
                    <a:srgbClr val="C0C0C0"/>
                  </a:outerShdw>
                </a:effectLst>
                <a:latin typeface="Times New Roman" panose="02020603050405020304" pitchFamily="18" charset="0"/>
                <a:ea typeface="华文中宋" panose="02010600040101010101" pitchFamily="2" charset="-122"/>
                <a:sym typeface="+mn-ea"/>
              </a:rPr>
              <a:t>》</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294">
                                            <p:txEl>
                                              <p:charRg st="118" end="169"/>
                                            </p:txEl>
                                          </p:spTgt>
                                        </p:tgtEl>
                                        <p:attrNameLst>
                                          <p:attrName>style.visibility</p:attrName>
                                        </p:attrNameLst>
                                      </p:cBhvr>
                                      <p:to>
                                        <p:strVal val="visible"/>
                                      </p:to>
                                    </p:set>
                                    <p:animEffect transition="in" filter="circle(in)">
                                      <p:cBhvr>
                                        <p:cTn id="7" dur="2000"/>
                                        <p:tgtEl>
                                          <p:spTgt spid="12294">
                                            <p:txEl>
                                              <p:charRg st="118" end="169"/>
                                            </p:txEl>
                                          </p:spTgt>
                                        </p:tgtEl>
                                      </p:cBhvr>
                                    </p:animEffect>
                                  </p:childTnLst>
                                </p:cTn>
                              </p:par>
                            </p:childTnLst>
                          </p:cTn>
                        </p:par>
                        <p:par>
                          <p:cTn id="8" fill="hold">
                            <p:stCondLst>
                              <p:cond delay="2000"/>
                            </p:stCondLst>
                            <p:childTnLst>
                              <p:par>
                                <p:cTn id="9" presetID="17" presetClass="entr" presetSubtype="10" fill="hold" nodeType="afterEffect">
                                  <p:stCondLst>
                                    <p:cond delay="0"/>
                                  </p:stCondLst>
                                  <p:childTnLst>
                                    <p:set>
                                      <p:cBhvr>
                                        <p:cTn id="10" dur="1" fill="hold">
                                          <p:stCondLst>
                                            <p:cond delay="0"/>
                                          </p:stCondLst>
                                        </p:cTn>
                                        <p:tgtEl>
                                          <p:spTgt spid="60421"/>
                                        </p:tgtEl>
                                        <p:attrNameLst>
                                          <p:attrName>style.visibility</p:attrName>
                                        </p:attrNameLst>
                                      </p:cBhvr>
                                      <p:to>
                                        <p:strVal val="visible"/>
                                      </p:to>
                                    </p:set>
                                    <p:anim calcmode="lin" valueType="num">
                                      <p:cBhvr>
                                        <p:cTn id="11" dur="500" fill="hold"/>
                                        <p:tgtEl>
                                          <p:spTgt spid="60421"/>
                                        </p:tgtEl>
                                        <p:attrNameLst>
                                          <p:attrName>ppt_w</p:attrName>
                                        </p:attrNameLst>
                                      </p:cBhvr>
                                      <p:tavLst>
                                        <p:tav tm="0">
                                          <p:val>
                                            <p:fltVal val="0.000000"/>
                                          </p:val>
                                        </p:tav>
                                        <p:tav tm="100000">
                                          <p:val>
                                            <p:strVal val="#ppt_w"/>
                                          </p:val>
                                        </p:tav>
                                      </p:tavLst>
                                    </p:anim>
                                    <p:anim calcmode="lin" valueType="num">
                                      <p:cBhvr>
                                        <p:cTn id="12" dur="500" fill="hold"/>
                                        <p:tgtEl>
                                          <p:spTgt spid="604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WordArt 5"/>
          <p:cNvSpPr>
            <a:spLocks noTextEdit="1"/>
          </p:cNvSpPr>
          <p:nvPr/>
        </p:nvSpPr>
        <p:spPr>
          <a:xfrm>
            <a:off x="228600" y="152400"/>
            <a:ext cx="1676400" cy="627063"/>
          </a:xfrm>
          <a:prstGeom prst="rect">
            <a:avLst/>
          </a:prstGeom>
        </p:spPr>
        <p:txBody>
          <a:bodyPr wrap="none" fromWordArt="1">
            <a:prstTxWarp prst="textCascadeUp">
              <a:avLst>
                <a:gd name="adj" fmla="val 44444"/>
              </a:avLst>
            </a:prstTxWarp>
            <a:normAutofit/>
          </a:bodyPr>
          <a:p>
            <a:pPr algn="ctr"/>
            <a:r>
              <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rPr>
              <a:t>元杂剧</a:t>
            </a:r>
            <a:endParaRPr lang="zh-CN" altLang="en-US" sz="3200" b="1">
              <a:gradFill rotWithShape="1">
                <a:gsLst>
                  <a:gs pos="0">
                    <a:srgbClr val="FFF200">
                      <a:alpha val="100000"/>
                    </a:srgbClr>
                  </a:gs>
                  <a:gs pos="22501">
                    <a:srgbClr val="FF7A00">
                      <a:alpha val="100000"/>
                    </a:srgbClr>
                  </a:gs>
                  <a:gs pos="35001">
                    <a:srgbClr val="FF0300">
                      <a:alpha val="100000"/>
                    </a:srgbClr>
                  </a:gs>
                  <a:gs pos="50000">
                    <a:srgbClr val="4D0808">
                      <a:alpha val="100000"/>
                    </a:srgbClr>
                  </a:gs>
                  <a:gs pos="64999">
                    <a:srgbClr val="FF0300">
                      <a:alpha val="100000"/>
                    </a:srgbClr>
                  </a:gs>
                  <a:gs pos="77499">
                    <a:srgbClr val="FF7A00">
                      <a:alpha val="100000"/>
                    </a:srgbClr>
                  </a:gs>
                  <a:gs pos="100000">
                    <a:srgbClr val="FFF200">
                      <a:alpha val="100000"/>
                    </a:srgbClr>
                  </a:gs>
                </a:gsLst>
                <a:lin ang="2700000" scaled="1"/>
                <a:tileRect/>
              </a:gradFill>
              <a:effectLst>
                <a:outerShdw dist="53882" dir="2699999" algn="ctr" rotWithShape="0">
                  <a:srgbClr val="C0C0C0">
                    <a:alpha val="79999"/>
                  </a:srgbClr>
                </a:outerShdw>
              </a:effectLst>
              <a:latin typeface="宋体" panose="02010600030101010101" pitchFamily="2" charset="-122"/>
              <a:ea typeface="宋体" panose="02010600030101010101" pitchFamily="2" charset="-122"/>
            </a:endParaRPr>
          </a:p>
        </p:txBody>
      </p:sp>
      <p:sp>
        <p:nvSpPr>
          <p:cNvPr id="15366" name="Rectangle 6"/>
          <p:cNvSpPr>
            <a:spLocks noChangeArrowheads="1"/>
          </p:cNvSpPr>
          <p:nvPr/>
        </p:nvSpPr>
        <p:spPr bwMode="auto">
          <a:xfrm>
            <a:off x="228600" y="762000"/>
            <a:ext cx="5638800" cy="5632450"/>
          </a:xfrm>
          <a:prstGeom prst="rect">
            <a:avLst/>
          </a:prstGeom>
          <a:solidFill>
            <a:srgbClr val="FFFF99">
              <a:alpha val="30000"/>
            </a:srgbClr>
          </a:solidFill>
          <a:ln w="19050">
            <a:solidFill>
              <a:srgbClr val="FF6600"/>
            </a:solidFill>
            <a:prstDash val="dash"/>
            <a:miter lim="800000"/>
          </a:ln>
          <a:effectLst/>
        </p:spPr>
        <p:txBody>
          <a:bodyPr wrap="square">
            <a:spAutoFit/>
          </a:bodyPr>
          <a:p>
            <a:pPr fontAlgn="base">
              <a:buBlip>
                <a:blip r:embed="rId1"/>
              </a:buBlip>
            </a:pPr>
            <a:r>
              <a:rPr lang="zh-CN" altLang="en-US" sz="2400" b="1" strike="noStrike" noProof="1" dirty="0">
                <a:solidFill>
                  <a:srgbClr val="FF0000"/>
                </a:solidFill>
                <a:effectLst>
                  <a:outerShdw blurRad="38100" dist="38100" dir="2700000">
                    <a:srgbClr val="C0C0C0"/>
                  </a:outerShdw>
                </a:effectLst>
                <a:latin typeface="Arial" panose="020B0604020202020204" pitchFamily="34" charset="0"/>
                <a:ea typeface="方正大黑简体"/>
                <a:cs typeface="+mn-cs"/>
              </a:rPr>
              <a:t>元曲四大家：</a:t>
            </a:r>
            <a:r>
              <a:rPr lang="zh-CN" altLang="en-US" sz="2400" strike="noStrike" noProof="1" dirty="0">
                <a:latin typeface="Arial" panose="020B0604020202020204" pitchFamily="34" charset="0"/>
                <a:ea typeface="方正大黑简体"/>
                <a:cs typeface="+mn-cs"/>
              </a:rPr>
              <a:t>关汉卿（</a:t>
            </a:r>
            <a:r>
              <a:rPr lang="en-US" altLang="zh-CN"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solidFill>
                  <a:srgbClr val="0000FF"/>
                </a:solidFill>
                <a:latin typeface="Arial" panose="020B0604020202020204" pitchFamily="34" charset="0"/>
                <a:ea typeface="宋体" panose="02010600030101010101" pitchFamily="2" charset="-122"/>
                <a:cs typeface="+mn-cs"/>
              </a:rPr>
              <a:t>窦娥冤</a:t>
            </a:r>
            <a:r>
              <a:rPr lang="en-US" altLang="zh-CN"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strike="noStrike" noProof="1" dirty="0">
                <a:latin typeface="Arial" panose="020B0604020202020204" pitchFamily="34" charset="0"/>
                <a:ea typeface="宋体" panose="02010600030101010101" pitchFamily="2" charset="-122"/>
                <a:cs typeface="+mn-cs"/>
              </a:rPr>
              <a:t> </a:t>
            </a:r>
            <a:r>
              <a:rPr lang="zh-CN" altLang="en-US" sz="2400" strike="noStrike" noProof="1" dirty="0">
                <a:latin typeface="Arial" panose="020B0604020202020204" pitchFamily="34" charset="0"/>
                <a:ea typeface="方正大黑简体"/>
                <a:cs typeface="+mn-cs"/>
              </a:rPr>
              <a:t>、白朴（</a:t>
            </a:r>
            <a:r>
              <a:rPr lang="en-US" altLang="zh-CN"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solidFill>
                  <a:srgbClr val="0000FF"/>
                </a:solidFill>
                <a:latin typeface="Arial" panose="020B0604020202020204" pitchFamily="34" charset="0"/>
                <a:ea typeface="宋体" panose="02010600030101010101" pitchFamily="2" charset="-122"/>
                <a:cs typeface="+mn-cs"/>
              </a:rPr>
              <a:t>墙头马上</a:t>
            </a:r>
            <a:r>
              <a:rPr lang="en-US" altLang="zh-CN" sz="2400" b="1" strike="noStrike" noProof="1">
                <a:solidFill>
                  <a:srgbClr val="0000FF"/>
                </a:solidFill>
                <a:latin typeface="Arial" panose="020B0604020202020204" pitchFamily="34" charset="0"/>
                <a:ea typeface="宋体" panose="02010600030101010101" pitchFamily="2" charset="-122"/>
                <a:cs typeface="+mn-cs"/>
              </a:rPr>
              <a:t>》</a:t>
            </a:r>
            <a:r>
              <a:rPr lang="en-US" altLang="zh-CN" sz="2400" strike="noStrike" noProof="1">
                <a:latin typeface="Arial" panose="020B0604020202020204" pitchFamily="34" charset="0"/>
                <a:ea typeface="宋体" panose="02010600030101010101" pitchFamily="2" charset="-122"/>
                <a:cs typeface="+mn-cs"/>
              </a:rPr>
              <a:t> </a:t>
            </a:r>
            <a:r>
              <a:rPr lang="zh-CN" altLang="en-US" sz="2400" strike="noStrike" noProof="1" dirty="0">
                <a:latin typeface="Arial" panose="020B0604020202020204" pitchFamily="34" charset="0"/>
                <a:ea typeface="方正大黑简体"/>
                <a:cs typeface="+mn-cs"/>
              </a:rPr>
              <a:t>）、马致远（</a:t>
            </a:r>
            <a:r>
              <a:rPr lang="en-US" altLang="zh-CN"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solidFill>
                  <a:srgbClr val="0000FF"/>
                </a:solidFill>
                <a:latin typeface="Arial" panose="020B0604020202020204" pitchFamily="34" charset="0"/>
                <a:ea typeface="宋体" panose="02010600030101010101" pitchFamily="2" charset="-122"/>
                <a:cs typeface="+mn-cs"/>
              </a:rPr>
              <a:t>汉宫秋</a:t>
            </a:r>
            <a:r>
              <a:rPr lang="en-US" altLang="zh-CN" sz="2400" b="1" strike="noStrike" noProof="1">
                <a:solidFill>
                  <a:srgbClr val="0000FF"/>
                </a:solidFill>
                <a:latin typeface="Arial" panose="020B0604020202020204" pitchFamily="34" charset="0"/>
                <a:ea typeface="宋体" panose="02010600030101010101" pitchFamily="2" charset="-122"/>
                <a:cs typeface="+mn-cs"/>
              </a:rPr>
              <a:t>》</a:t>
            </a:r>
            <a:r>
              <a:rPr lang="zh-CN" altLang="en-US" sz="2400" strike="noStrike" noProof="1" dirty="0">
                <a:latin typeface="Arial" panose="020B0604020202020204" pitchFamily="34" charset="0"/>
                <a:ea typeface="方正大黑简体"/>
                <a:cs typeface="+mn-cs"/>
              </a:rPr>
              <a:t>）、郑光祖（</a:t>
            </a:r>
            <a:r>
              <a:rPr lang="en-US" altLang="zh-CN" sz="2400" b="1" strike="noStrike" noProof="1" dirty="0">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solidFill>
                  <a:srgbClr val="0000FF"/>
                </a:solidFill>
                <a:latin typeface="Arial" panose="020B0604020202020204" pitchFamily="34" charset="0"/>
                <a:ea typeface="宋体" panose="02010600030101010101" pitchFamily="2" charset="-122"/>
                <a:cs typeface="+mn-cs"/>
              </a:rPr>
              <a:t>梧桐雨</a:t>
            </a:r>
            <a:r>
              <a:rPr lang="en-US" altLang="zh-CN" sz="2400" b="1" strike="noStrike" noProof="1">
                <a:solidFill>
                  <a:srgbClr val="0000FF"/>
                </a:solidFill>
                <a:latin typeface="Arial" panose="020B0604020202020204" pitchFamily="34" charset="0"/>
                <a:ea typeface="宋体" panose="02010600030101010101" pitchFamily="2" charset="-122"/>
                <a:cs typeface="+mn-cs"/>
              </a:rPr>
              <a:t>》</a:t>
            </a:r>
            <a:r>
              <a:rPr lang="zh-CN" altLang="en-US" sz="2400" b="1" strike="noStrike" noProof="1" dirty="0">
                <a:latin typeface="Arial" panose="020B0604020202020204" pitchFamily="34" charset="0"/>
                <a:ea typeface="宋体" panose="02010600030101010101" pitchFamily="2" charset="-122"/>
                <a:cs typeface="+mn-cs"/>
              </a:rPr>
              <a:t>）</a:t>
            </a:r>
            <a:endParaRPr lang="zh-CN" altLang="en-US" sz="2400" b="1" strike="noStrike" noProof="1" dirty="0">
              <a:latin typeface="Arial" panose="020B0604020202020204" pitchFamily="34" charset="0"/>
            </a:endParaRPr>
          </a:p>
          <a:p>
            <a:pPr fontAlgn="base">
              <a:buBlip>
                <a:blip r:embed="rId1"/>
              </a:buBlip>
            </a:pPr>
            <a:r>
              <a:rPr lang="zh-CN" altLang="en-US" sz="2400" b="1" strike="noStrike" noProof="1" dirty="0">
                <a:solidFill>
                  <a:srgbClr val="FF0000"/>
                </a:solidFill>
                <a:effectLst>
                  <a:outerShdw blurRad="38100" dist="38100" dir="2700000">
                    <a:srgbClr val="C0C0C0"/>
                  </a:outerShdw>
                </a:effectLst>
                <a:latin typeface="Arial" panose="020B0604020202020204" pitchFamily="34" charset="0"/>
                <a:ea typeface="方正大黑简体"/>
                <a:cs typeface="+mn-cs"/>
              </a:rPr>
              <a:t>王实甫：</a:t>
            </a:r>
            <a:r>
              <a:rPr lang="en-US" altLang="zh-CN" sz="2400" strike="noStrike" noProof="1" dirty="0">
                <a:latin typeface="Arial" panose="020B0604020202020204" pitchFamily="34" charset="0"/>
                <a:ea typeface="方正大黑简体"/>
                <a:cs typeface="+mn-cs"/>
              </a:rPr>
              <a:t>《</a:t>
            </a:r>
            <a:r>
              <a:rPr lang="zh-CN" altLang="en-US" sz="2400" strike="noStrike" noProof="1" dirty="0">
                <a:latin typeface="Arial" panose="020B0604020202020204" pitchFamily="34" charset="0"/>
                <a:ea typeface="方正大黑简体"/>
                <a:cs typeface="+mn-cs"/>
              </a:rPr>
              <a:t>西厢记</a:t>
            </a:r>
            <a:r>
              <a:rPr lang="en-US" altLang="zh-CN" sz="2400" strike="noStrike" noProof="1">
                <a:latin typeface="Arial" panose="020B0604020202020204" pitchFamily="34" charset="0"/>
                <a:ea typeface="方正大黑简体"/>
                <a:cs typeface="+mn-cs"/>
              </a:rPr>
              <a:t>》</a:t>
            </a:r>
            <a:endParaRPr lang="en-US" altLang="zh-CN" sz="2400" strike="noStrike" noProof="1">
              <a:latin typeface="Arial" panose="020B0604020202020204" pitchFamily="34" charset="0"/>
              <a:ea typeface="方正大黑简体"/>
            </a:endParaRPr>
          </a:p>
          <a:p>
            <a:pPr fontAlgn="base">
              <a:buBlip>
                <a:blip r:embed="rId1"/>
              </a:buBlip>
            </a:pPr>
            <a:r>
              <a:rPr lang="zh-CN" altLang="en-US" sz="2400" b="1" strike="noStrike" noProof="1" dirty="0">
                <a:solidFill>
                  <a:srgbClr val="FF0000"/>
                </a:solidFill>
                <a:effectLst>
                  <a:outerShdw blurRad="38100" dist="38100" dir="2700000">
                    <a:srgbClr val="C0C0C0"/>
                  </a:outerShdw>
                </a:effectLst>
                <a:latin typeface="Arial" panose="020B0604020202020204" pitchFamily="34" charset="0"/>
                <a:ea typeface="方正大黑简体"/>
                <a:cs typeface="+mn-cs"/>
              </a:rPr>
              <a:t>关汉卿</a:t>
            </a:r>
            <a:r>
              <a:rPr lang="zh-CN" altLang="en-US" sz="2400" strike="noStrike" noProof="1" dirty="0">
                <a:latin typeface="Arial" panose="020B0604020202020204" pitchFamily="34" charset="0"/>
                <a:ea typeface="方正大黑简体"/>
                <a:cs typeface="+mn-cs"/>
              </a:rPr>
              <a:t>，元杂剧代表作家，是我国戏剧史上</a:t>
            </a:r>
            <a:r>
              <a:rPr lang="zh-CN" altLang="en-US" sz="2400" b="1" strike="noStrike" noProof="1" dirty="0">
                <a:solidFill>
                  <a:srgbClr val="0000FF"/>
                </a:solidFill>
                <a:latin typeface="Arial" panose="020B0604020202020204" pitchFamily="34" charset="0"/>
                <a:ea typeface="方正大黑简体"/>
                <a:cs typeface="+mn-cs"/>
              </a:rPr>
              <a:t>最早最伟大的戏剧作家</a:t>
            </a:r>
            <a:r>
              <a:rPr lang="zh-CN" altLang="en-US" sz="2400" strike="noStrike" noProof="1" dirty="0">
                <a:latin typeface="Arial" panose="020B0604020202020204" pitchFamily="34" charset="0"/>
                <a:ea typeface="方正大黑简体"/>
                <a:cs typeface="+mn-cs"/>
              </a:rPr>
              <a:t>。“元曲四大家”之一。元代社会矛盾十分尖锐，他不满社会现实，借杂剧来揭露黑暗现实，寄托自己的社会理想。他一生创作杂剧有</a:t>
            </a:r>
            <a:r>
              <a:rPr lang="en-US" altLang="zh-CN" sz="2400" strike="noStrike" noProof="1" dirty="0">
                <a:latin typeface="Arial" panose="020B0604020202020204" pitchFamily="34" charset="0"/>
                <a:ea typeface="方正大黑简体"/>
                <a:cs typeface="+mn-cs"/>
              </a:rPr>
              <a:t>60</a:t>
            </a:r>
            <a:r>
              <a:rPr lang="zh-CN" altLang="en-US" sz="2400" strike="noStrike" noProof="1" dirty="0">
                <a:latin typeface="Arial" panose="020B0604020202020204" pitchFamily="34" charset="0"/>
                <a:ea typeface="方正大黑简体"/>
                <a:cs typeface="+mn-cs"/>
              </a:rPr>
              <a:t>多部。</a:t>
            </a:r>
            <a:r>
              <a:rPr lang="en-US" altLang="zh-CN" sz="2400" strike="noStrike" noProof="1" dirty="0">
                <a:latin typeface="Arial" panose="020B0604020202020204" pitchFamily="34" charset="0"/>
                <a:ea typeface="方正大黑简体"/>
                <a:cs typeface="+mn-cs"/>
              </a:rPr>
              <a:t>《</a:t>
            </a:r>
            <a:r>
              <a:rPr lang="zh-CN" altLang="en-US" sz="2400" strike="noStrike" noProof="1" dirty="0">
                <a:latin typeface="Arial" panose="020B0604020202020204" pitchFamily="34" charset="0"/>
                <a:ea typeface="方正大黑简体"/>
                <a:cs typeface="+mn-cs"/>
              </a:rPr>
              <a:t>窦娥冤</a:t>
            </a:r>
            <a:r>
              <a:rPr lang="en-US" altLang="zh-CN" sz="2400" strike="noStrike" noProof="1" dirty="0">
                <a:latin typeface="Arial" panose="020B0604020202020204" pitchFamily="34" charset="0"/>
                <a:ea typeface="方正大黑简体"/>
                <a:cs typeface="+mn-cs"/>
              </a:rPr>
              <a:t>》</a:t>
            </a:r>
            <a:r>
              <a:rPr lang="zh-CN" altLang="en-US" sz="2400" strike="noStrike" noProof="1" dirty="0">
                <a:latin typeface="Arial" panose="020B0604020202020204" pitchFamily="34" charset="0"/>
                <a:ea typeface="方正大黑简体"/>
                <a:cs typeface="+mn-cs"/>
              </a:rPr>
              <a:t>是我国十大古典悲剧之一。</a:t>
            </a:r>
            <a:r>
              <a:rPr lang="en-US" altLang="zh-CN" sz="2400" strike="noStrike" noProof="1" dirty="0">
                <a:latin typeface="Arial" panose="020B0604020202020204" pitchFamily="34" charset="0"/>
                <a:ea typeface="方正大黑简体"/>
                <a:cs typeface="+mn-cs"/>
              </a:rPr>
              <a:t>1956</a:t>
            </a:r>
            <a:r>
              <a:rPr lang="zh-CN" altLang="en-US" sz="2400" strike="noStrike" noProof="1" dirty="0">
                <a:latin typeface="Arial" panose="020B0604020202020204" pitchFamily="34" charset="0"/>
                <a:ea typeface="方正大黑简体"/>
                <a:cs typeface="+mn-cs"/>
              </a:rPr>
              <a:t>年，他的名字被列入世界文化名人之列。“我是蒸不烂、煮不熟、炒不爆、响当当一粒铜豌豆</a:t>
            </a:r>
            <a:r>
              <a:rPr lang="en-US" altLang="zh-CN" sz="2400" strike="noStrike" noProof="1" dirty="0">
                <a:latin typeface="Arial" panose="020B0604020202020204" pitchFamily="34" charset="0"/>
                <a:ea typeface="方正大黑简体"/>
                <a:cs typeface="+mn-cs"/>
              </a:rPr>
              <a:t>.”</a:t>
            </a:r>
            <a:r>
              <a:rPr lang="zh-CN" altLang="en-US" sz="2400" strike="noStrike" noProof="1" dirty="0">
                <a:latin typeface="Arial" panose="020B0604020202020204" pitchFamily="34" charset="0"/>
                <a:ea typeface="方正大黑简体"/>
                <a:cs typeface="+mn-cs"/>
              </a:rPr>
              <a:t>关汉卿此语反映了他的个性。被誉为“</a:t>
            </a:r>
            <a:r>
              <a:rPr lang="zh-CN" altLang="en-US" sz="2400" b="1" strike="noStrike" noProof="1" dirty="0">
                <a:solidFill>
                  <a:srgbClr val="0000FF"/>
                </a:solidFill>
                <a:latin typeface="Arial" panose="020B0604020202020204" pitchFamily="34" charset="0"/>
                <a:ea typeface="方正大黑简体"/>
                <a:cs typeface="+mn-cs"/>
              </a:rPr>
              <a:t>元曲的第一家”、曲圣、东方的莎士比亚</a:t>
            </a:r>
            <a:r>
              <a:rPr lang="en-US" altLang="zh-CN" sz="2400" b="1" strike="noStrike" noProof="1">
                <a:solidFill>
                  <a:srgbClr val="0000FF"/>
                </a:solidFill>
                <a:latin typeface="Arial" panose="020B0604020202020204" pitchFamily="34" charset="0"/>
                <a:ea typeface="方正大黑简体"/>
                <a:cs typeface="+mn-cs"/>
              </a:rPr>
              <a:t>.</a:t>
            </a:r>
            <a:endParaRPr lang="en-US" altLang="zh-CN" sz="2400" strike="noStrike" noProof="1">
              <a:latin typeface="Arial" panose="020B0604020202020204" pitchFamily="34" charset="0"/>
              <a:ea typeface="方正大黑简体"/>
            </a:endParaRPr>
          </a:p>
        </p:txBody>
      </p:sp>
      <p:grpSp>
        <p:nvGrpSpPr>
          <p:cNvPr id="2" name="Group 7"/>
          <p:cNvGrpSpPr/>
          <p:nvPr/>
        </p:nvGrpSpPr>
        <p:grpSpPr>
          <a:xfrm>
            <a:off x="5943600" y="2438400"/>
            <a:ext cx="2879725" cy="3803650"/>
            <a:chOff x="3833" y="1570"/>
            <a:chExt cx="1814" cy="2396"/>
          </a:xfrm>
        </p:grpSpPr>
        <p:pic>
          <p:nvPicPr>
            <p:cNvPr id="12292" name="Picture 8" descr="王实甫"/>
            <p:cNvPicPr>
              <a:picLocks noChangeAspect="1"/>
            </p:cNvPicPr>
            <p:nvPr/>
          </p:nvPicPr>
          <p:blipFill>
            <a:blip r:embed="rId2">
              <a:clrChange>
                <a:clrFrom>
                  <a:srgbClr val="FFFFFF"/>
                </a:clrFrom>
                <a:clrTo>
                  <a:srgbClr val="FFFFFF">
                    <a:alpha val="0"/>
                  </a:srgbClr>
                </a:clrTo>
              </a:clrChange>
            </a:blip>
            <a:srcRect l="17139" t="10518" r="8569"/>
            <a:stretch>
              <a:fillRect/>
            </a:stretch>
          </p:blipFill>
          <p:spPr>
            <a:xfrm>
              <a:off x="3833" y="1570"/>
              <a:ext cx="1270" cy="1246"/>
            </a:xfrm>
            <a:prstGeom prst="rect">
              <a:avLst/>
            </a:prstGeom>
            <a:noFill/>
            <a:ln w="9525">
              <a:noFill/>
            </a:ln>
          </p:spPr>
        </p:pic>
        <p:pic>
          <p:nvPicPr>
            <p:cNvPr id="12293" name="Picture 9" descr="西厢记"/>
            <p:cNvPicPr>
              <a:picLocks noChangeAspect="1"/>
            </p:cNvPicPr>
            <p:nvPr/>
          </p:nvPicPr>
          <p:blipFill>
            <a:blip r:embed="rId3"/>
            <a:stretch>
              <a:fillRect/>
            </a:stretch>
          </p:blipFill>
          <p:spPr>
            <a:xfrm>
              <a:off x="3923" y="2816"/>
              <a:ext cx="1724" cy="1150"/>
            </a:xfrm>
            <a:prstGeom prst="rect">
              <a:avLst/>
            </a:prstGeom>
            <a:noFill/>
            <a:ln w="9525">
              <a:noFill/>
            </a:ln>
          </p:spPr>
        </p:pic>
      </p:grpSp>
      <p:pic>
        <p:nvPicPr>
          <p:cNvPr id="15370" name="Picture 10" descr="4ca419968e92265106e705074a04b3ed"/>
          <p:cNvPicPr>
            <a:picLocks noChangeAspect="1"/>
          </p:cNvPicPr>
          <p:nvPr/>
        </p:nvPicPr>
        <p:blipFill>
          <a:blip r:embed="rId4">
            <a:clrChange>
              <a:clrFrom>
                <a:srgbClr val="FFFEEA"/>
              </a:clrFrom>
              <a:clrTo>
                <a:srgbClr val="FFFEEA">
                  <a:alpha val="0"/>
                </a:srgbClr>
              </a:clrTo>
            </a:clrChange>
          </a:blip>
          <a:srcRect l="7109" r="9932" b="1883"/>
          <a:stretch>
            <a:fillRect/>
          </a:stretch>
        </p:blipFill>
        <p:spPr>
          <a:xfrm>
            <a:off x="6400800" y="0"/>
            <a:ext cx="1958975" cy="302418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5370"/>
                                        </p:tgtEl>
                                        <p:attrNameLst>
                                          <p:attrName>style.visibility</p:attrName>
                                        </p:attrNameLst>
                                      </p:cBhvr>
                                      <p:to>
                                        <p:strVal val="visible"/>
                                      </p:to>
                                    </p:set>
                                    <p:animScale>
                                      <p:cBhvr>
                                        <p:cTn id="7" dur="500" decel="50000" fill="hold">
                                          <p:stCondLst>
                                            <p:cond delay="0"/>
                                          </p:stCondLst>
                                        </p:cTn>
                                        <p:tgtEl>
                                          <p:spTgt spid="153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5370"/>
                                        </p:tgtEl>
                                        <p:attrNameLst>
                                          <p:attrName>ppt_x</p:attrName>
                                          <p:attrName>ppt_y</p:attrName>
                                        </p:attrNameLst>
                                      </p:cBhvr>
                                    </p:animMotion>
                                    <p:animEffect transition="in" filter="fade">
                                      <p:cBhvr>
                                        <p:cTn id="9" dur="500"/>
                                        <p:tgtEl>
                                          <p:spTgt spid="15370"/>
                                        </p:tgtEl>
                                      </p:cBhvr>
                                    </p:animEffect>
                                  </p:childTnLst>
                                </p:cTn>
                              </p:par>
                              <p:par>
                                <p:cTn id="10" presetID="5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Scale>
                                      <p:cBhvr>
                                        <p:cTn id="12" dur="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500" decel="50000" fill="hold">
                                          <p:stCondLst>
                                            <p:cond delay="0"/>
                                          </p:stCondLst>
                                        </p:cTn>
                                        <p:tgtEl>
                                          <p:spTgt spid="2"/>
                                        </p:tgtEl>
                                        <p:attrNameLst>
                                          <p:attrName>ppt_x</p:attrName>
                                          <p:attrName>ppt_y</p:attrName>
                                        </p:attrNameLst>
                                      </p:cBhvr>
                                    </p:animMotion>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75522086-938d-4875-8a94-aefd712c0b73}"/>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3092</Words>
  <Application>WPS 演示</Application>
  <PresentationFormat>在屏幕上显示</PresentationFormat>
  <Paragraphs>374</Paragraphs>
  <Slides>31</Slides>
  <Notes>1</Notes>
  <HiddenSlides>0</HiddenSlides>
  <MMClips>2</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31</vt:i4>
      </vt:variant>
    </vt:vector>
  </HeadingPairs>
  <TitlesOfParts>
    <vt:vector size="56" baseType="lpstr">
      <vt:lpstr>Arial</vt:lpstr>
      <vt:lpstr>宋体</vt:lpstr>
      <vt:lpstr>Wingdings</vt:lpstr>
      <vt:lpstr>Calibri</vt:lpstr>
      <vt:lpstr>Square721 BT</vt:lpstr>
      <vt:lpstr>Segoe Print</vt:lpstr>
      <vt:lpstr>方正粗宋简体</vt:lpstr>
      <vt:lpstr>迷你简雪峰</vt:lpstr>
      <vt:lpstr>楷体_GB2312</vt:lpstr>
      <vt:lpstr>方正大黑简体</vt:lpstr>
      <vt:lpstr>黑体</vt:lpstr>
      <vt:lpstr>华文新魏</vt:lpstr>
      <vt:lpstr>华文行楷</vt:lpstr>
      <vt:lpstr>微软雅黑</vt:lpstr>
      <vt:lpstr>Times New Roman</vt:lpstr>
      <vt:lpstr>华文中宋</vt:lpstr>
      <vt:lpstr>华文琥珀</vt:lpstr>
      <vt:lpstr>仿宋_GB2312</vt:lpstr>
      <vt:lpstr>仿宋</vt:lpstr>
      <vt:lpstr>Arial Unicode MS</vt:lpstr>
      <vt:lpstr>Times New Roman</vt:lpstr>
      <vt:lpstr>新宋体</vt:lpstr>
      <vt:lpstr>默认设计模板</vt:lpstr>
      <vt:lpstr>1_默认设计模板</vt: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zsjz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第11课</dc:title>
  <dc:creator>zsyijun</dc:creator>
  <dc:subject>梨  园  春  秋</dc:subject>
  <cp:lastModifiedBy>Administrator</cp:lastModifiedBy>
  <cp:revision>129</cp:revision>
  <dcterms:created xsi:type="dcterms:W3CDTF">2006-09-03T01:19:00Z</dcterms:created>
  <dcterms:modified xsi:type="dcterms:W3CDTF">2020-09-27T01:13:14Z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